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08" r:id="rId5"/>
    <p:sldId id="304" r:id="rId6"/>
    <p:sldId id="337" r:id="rId7"/>
    <p:sldId id="338" r:id="rId8"/>
    <p:sldId id="336" r:id="rId9"/>
    <p:sldId id="339" r:id="rId10"/>
    <p:sldId id="346" r:id="rId11"/>
    <p:sldId id="350" r:id="rId12"/>
    <p:sldId id="352" r:id="rId13"/>
    <p:sldId id="342" r:id="rId14"/>
    <p:sldId id="300" r:id="rId15"/>
    <p:sldId id="353" r:id="rId16"/>
    <p:sldId id="330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3D3A0F-DCC7-0BDE-EA19-2F48048FEC6B}" name="Egidijus Mykolaitis" initials="EM" userId="S::egidijus.mykolaitis@tka.lt::91bc933d-7b52-4ff7-a50c-3a934e47d443" providerId="AD"/>
  <p188:author id="{3C9D242C-E4D4-C06B-E278-BD5B32BEBCC8}" name="Anrieta Dudoit" initials="AD" userId="S::anrieta.dudoit@tka.lt::83f48a36-e63e-4b32-af05-26c574bf5773" providerId="AD"/>
  <p188:author id="{E840553D-66B5-90AE-EB6A-20E0C434F700}" name="Jurij Bersenev" initials="JB" userId="S::jurij.bersenev@tka.lt::8e72b00b-ddff-4540-9d37-3c45ba1cf513" providerId="AD"/>
  <p188:author id="{88C8BF62-B373-70AC-7F04-0FE241672672}" name="Vidmantas Plėta" initials="VP" userId="S::vidmantas.pleta@tka.lt::ee6ca6ce-b251-4433-a622-70356a5a6103" providerId="AD"/>
  <p188:author id="{2EB2E6A4-6CB2-34B7-945B-0326D357A8B6}" name="Tautvydas Stasiūnas" initials="TS" userId="S::tautvydas.stasiunas@tka.lt::1173f52a-66f2-4835-b418-47139a9bac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5AD77-B651-AC13-0B6B-C5BD3DBA6CEB}" v="65" dt="2025-03-04T12:30:59.410"/>
    <p1510:client id="{D4C0E942-41C2-40D5-B732-EAF3736D7472}" v="136" dt="2025-03-04T12:36:1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3177-9D4B-46E0-BCEC-E488269ABB55}" type="datetimeFigureOut">
              <a:rPr lang="lt-LT" smtClean="0"/>
              <a:t>2025-03-05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45F5-DE6D-4878-9A97-821D46C124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42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UAS@tka.l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7085" y="1475073"/>
            <a:ext cx="12192000" cy="1866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>
                <a:latin typeface="Calibri  "/>
              </a:rPr>
              <a:t>Bepiločių orlaivių naudojimo taisyklės</a:t>
            </a:r>
            <a:endParaRPr lang="en-US" sz="3600" strike="sngStrike">
              <a:latin typeface="Calibri  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C4B7C-FA45-5E38-A810-42C745F9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2F2-8FBC-4570-8ABE-EFBAC54788AE}" type="datetime1">
              <a:rPr lang="lt-LT" smtClean="0"/>
              <a:t>2025-03-05</a:t>
            </a:fld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D6D39-9B7A-E930-340B-5BD32332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4FC4-5179-47C0-91D9-DF5BDF5E352A}" type="slidenum">
              <a:rPr lang="lt-LT" smtClean="0"/>
              <a:t>1</a:t>
            </a:fld>
            <a:endParaRPr lang="lt-L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07FA4-2953-C621-A675-3AABAD9A6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39" y="775526"/>
            <a:ext cx="3046321" cy="833622"/>
          </a:xfrm>
          <a:prstGeom prst="rect">
            <a:avLst/>
          </a:prstGeom>
        </p:spPr>
      </p:pic>
      <p:pic>
        <p:nvPicPr>
          <p:cNvPr id="2050" name="Picture 2" descr="Drones &amp; Air Mobility | EASA">
            <a:extLst>
              <a:ext uri="{FF2B5EF4-FFF2-40B4-BE49-F238E27FC236}">
                <a16:creationId xmlns:a16="http://schemas.microsoft.com/office/drawing/2014/main" id="{895FAF2A-7DF3-0F21-241F-3C2B7ACB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7" y="3614523"/>
            <a:ext cx="9260115" cy="2857614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0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DBAF-FD1B-B8B7-20BA-F53AD5AB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B5C2-681F-F544-A42A-3AC2ABF0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0" y="365125"/>
            <a:ext cx="9655629" cy="1325563"/>
          </a:xfrm>
        </p:spPr>
        <p:txBody>
          <a:bodyPr>
            <a:normAutofit fontScale="90000"/>
          </a:bodyPr>
          <a:lstStyle/>
          <a:p>
            <a:r>
              <a:rPr lang="lt-LT">
                <a:latin typeface="Calibri "/>
              </a:rPr>
              <a:t>Daugiau informacijos rasite TKA svetainėje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46F08-42C4-D8AC-F07B-BEB41F85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399B0-D9AF-491C-E0E4-E9EA0DD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3F095-A010-F60D-F90F-2FFF34FD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39" y="3712944"/>
            <a:ext cx="3458497" cy="256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1FB45-516F-6575-227C-76785B0F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38" y="1088308"/>
            <a:ext cx="3458497" cy="25489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B29B7-2B23-5893-E922-D4BBC862903A}"/>
              </a:ext>
            </a:extLst>
          </p:cNvPr>
          <p:cNvSpPr txBox="1"/>
          <p:nvPr/>
        </p:nvSpPr>
        <p:spPr>
          <a:xfrm>
            <a:off x="159774" y="1635452"/>
            <a:ext cx="7747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200" b="0" i="0">
                <a:effectLst/>
              </a:rPr>
              <a:t>Bepiločiais orlaiviais draudžiama skraidyti oro uostų ir aerodromų oro eismo zonose, virš strateginės reikšmės objektų, pasienio zonoje ir kitose ribojamose zonose. </a:t>
            </a:r>
          </a:p>
          <a:p>
            <a:pPr algn="just"/>
            <a:endParaRPr lang="lt-LT" sz="2200"/>
          </a:p>
          <a:p>
            <a:pPr algn="just"/>
            <a:r>
              <a:rPr lang="lt-LT" sz="2200" b="0" i="0">
                <a:effectLst/>
              </a:rPr>
              <a:t>Draudžiamose zonose skristi galima tik gavus draudžiamos zonos savininko leidimą. Neturint leidimo skraidyti oro uostų teritorijose, tokie skrydžiai laikomi </a:t>
            </a:r>
            <a:r>
              <a:rPr lang="lt-LT" sz="2200" b="0" i="0" err="1">
                <a:effectLst/>
              </a:rPr>
              <a:t>šiurkšiu</a:t>
            </a:r>
            <a:r>
              <a:rPr lang="lt-LT" sz="2200" b="0" i="0">
                <a:effectLst/>
              </a:rPr>
              <a:t> skrydžių saugos pažeidimu. Už tokį pažeidimą pirmą kartą skiriama bauda, antrą kartą – bauda ir privalomas bepiločio orlaivio konfiskavimas.</a:t>
            </a:r>
          </a:p>
          <a:p>
            <a:pPr algn="just"/>
            <a:endParaRPr lang="lt-LT" sz="2200" b="0" i="0">
              <a:effectLst/>
            </a:endParaRPr>
          </a:p>
          <a:p>
            <a:pPr algn="just"/>
            <a:r>
              <a:rPr lang="lt-LT" sz="2200" b="0" i="0">
                <a:effectLst/>
              </a:rPr>
              <a:t>Net ir gavus leidimą galioja taisyklė, kad pilotuojamas orlaivis visuomet turi pirmenybę prieš bepilotį.</a:t>
            </a:r>
            <a:endParaRPr lang="lt-LT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33F11-E1D0-F9F2-593B-FB096118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5" y="136525"/>
            <a:ext cx="1454422" cy="1474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0C425-E80E-A0C0-3728-EFA6E79745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41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8CF0DE-705F-3F26-E409-F4FDF8ACAF31}"/>
              </a:ext>
            </a:extLst>
          </p:cNvPr>
          <p:cNvSpPr txBox="1">
            <a:spLocks/>
          </p:cNvSpPr>
          <p:nvPr/>
        </p:nvSpPr>
        <p:spPr>
          <a:xfrm>
            <a:off x="70802" y="132277"/>
            <a:ext cx="11505817" cy="1062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>
                <a:latin typeface="Calibri  "/>
              </a:rPr>
              <a:t>Specialiosios kategorijos naudojimo leidimo išdavimas</a:t>
            </a:r>
          </a:p>
        </p:txBody>
      </p:sp>
      <p:sp>
        <p:nvSpPr>
          <p:cNvPr id="6" name="Bent-Up Arrow 4">
            <a:extLst>
              <a:ext uri="{FF2B5EF4-FFF2-40B4-BE49-F238E27FC236}">
                <a16:creationId xmlns:a16="http://schemas.microsoft.com/office/drawing/2014/main" id="{012379D6-329C-20D9-DA1C-35D5FDDA6171}"/>
              </a:ext>
            </a:extLst>
          </p:cNvPr>
          <p:cNvSpPr/>
          <p:nvPr/>
        </p:nvSpPr>
        <p:spPr>
          <a:xfrm rot="5400000">
            <a:off x="1033675" y="2068774"/>
            <a:ext cx="879815" cy="12579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Calibri  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0E33C1-F55D-5DDA-C5B9-8316E6FAEC07}"/>
              </a:ext>
            </a:extLst>
          </p:cNvPr>
          <p:cNvGrpSpPr/>
          <p:nvPr/>
        </p:nvGrpSpPr>
        <p:grpSpPr>
          <a:xfrm>
            <a:off x="3933490" y="2267554"/>
            <a:ext cx="5490317" cy="1350274"/>
            <a:chOff x="1197981" y="340108"/>
            <a:chExt cx="5490317" cy="1400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C57966-922C-686D-2B4B-349D3B196324}"/>
                </a:ext>
              </a:extLst>
            </p:cNvPr>
            <p:cNvSpPr/>
            <p:nvPr/>
          </p:nvSpPr>
          <p:spPr>
            <a:xfrm>
              <a:off x="1834423" y="688749"/>
              <a:ext cx="4853875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2FF394-3C6E-0513-FE23-3716F87A377E}"/>
                </a:ext>
              </a:extLst>
            </p:cNvPr>
            <p:cNvSpPr/>
            <p:nvPr/>
          </p:nvSpPr>
          <p:spPr>
            <a:xfrm>
              <a:off x="1197981" y="340108"/>
              <a:ext cx="4853875" cy="1052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Pateikiamas prašymas išduoti / pakeisti naudojimo leidimą (Aprašo 1 priedas)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 b="1" i="0">
                  <a:solidFill>
                    <a:srgbClr val="000000"/>
                  </a:solidFill>
                  <a:effectLst/>
                  <a:latin typeface="Calibri  "/>
                </a:rPr>
                <a:t>Pateikiamas Naudojimo vadovas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Rizikos vertinimas ir siūlomų rizikos mažinimo priemonių patikimumas remiantis Reglamento 2019/947 11 straipsniu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lt-LT" sz="1200" b="0" i="0">
                <a:solidFill>
                  <a:srgbClr val="000000"/>
                </a:solidFill>
                <a:effectLst/>
                <a:latin typeface="Calibri  "/>
              </a:endParaRPr>
            </a:p>
          </p:txBody>
        </p:sp>
      </p:grpSp>
      <p:sp>
        <p:nvSpPr>
          <p:cNvPr id="10" name="Bent-Up Arrow 7">
            <a:extLst>
              <a:ext uri="{FF2B5EF4-FFF2-40B4-BE49-F238E27FC236}">
                <a16:creationId xmlns:a16="http://schemas.microsoft.com/office/drawing/2014/main" id="{05DBA1B6-D75E-1227-14ED-E8C5598D3B0F}"/>
              </a:ext>
            </a:extLst>
          </p:cNvPr>
          <p:cNvSpPr/>
          <p:nvPr/>
        </p:nvSpPr>
        <p:spPr>
          <a:xfrm rot="5400000">
            <a:off x="3033282" y="3043647"/>
            <a:ext cx="859179" cy="12579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Calibri  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B7EA6C-3F52-6E4A-08C6-3C8601ED1A15}"/>
              </a:ext>
            </a:extLst>
          </p:cNvPr>
          <p:cNvGrpSpPr/>
          <p:nvPr/>
        </p:nvGrpSpPr>
        <p:grpSpPr>
          <a:xfrm>
            <a:off x="2112361" y="2288017"/>
            <a:ext cx="1860086" cy="952156"/>
            <a:chOff x="768671" y="1605722"/>
            <a:chExt cx="1860086" cy="1302000"/>
          </a:xfrm>
          <a:solidFill>
            <a:srgbClr val="00B0F0"/>
          </a:solidFill>
        </p:grpSpPr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FC5D3A5C-CB3E-B323-C3BE-34C34B048B60}"/>
                </a:ext>
              </a:extLst>
            </p:cNvPr>
            <p:cNvSpPr/>
            <p:nvPr/>
          </p:nvSpPr>
          <p:spPr>
            <a:xfrm>
              <a:off x="768671" y="1605722"/>
              <a:ext cx="1860086" cy="130200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64EEC1A4-9D80-8728-5086-807A88727A76}"/>
                </a:ext>
              </a:extLst>
            </p:cNvPr>
            <p:cNvSpPr/>
            <p:nvPr/>
          </p:nvSpPr>
          <p:spPr>
            <a:xfrm>
              <a:off x="812158" y="1667630"/>
              <a:ext cx="1732946" cy="11748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000" kern="1200">
                  <a:solidFill>
                    <a:srgbClr val="FFFF00"/>
                  </a:solidFill>
                  <a:latin typeface="Calibri  "/>
                </a:rPr>
                <a:t>Paraiškos pateikimas</a:t>
              </a:r>
              <a:endParaRPr lang="en-GB" sz="2000" kern="1200">
                <a:solidFill>
                  <a:srgbClr val="FFFF00"/>
                </a:solidFill>
                <a:latin typeface="Calibri  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201DCA-494D-4363-9F1B-6992CF6BADF6}"/>
              </a:ext>
            </a:extLst>
          </p:cNvPr>
          <p:cNvGrpSpPr/>
          <p:nvPr/>
        </p:nvGrpSpPr>
        <p:grpSpPr>
          <a:xfrm>
            <a:off x="2012028" y="1198175"/>
            <a:ext cx="8008753" cy="1031516"/>
            <a:chOff x="3176991" y="2044762"/>
            <a:chExt cx="5020505" cy="1154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34DA5D-D79D-E93F-A3BE-186E79CD8A13}"/>
                </a:ext>
              </a:extLst>
            </p:cNvPr>
            <p:cNvSpPr/>
            <p:nvPr/>
          </p:nvSpPr>
          <p:spPr>
            <a:xfrm>
              <a:off x="3176991" y="2055236"/>
              <a:ext cx="4973426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D9B802-792A-3080-F3F7-7FA48CFE9A6E}"/>
                </a:ext>
              </a:extLst>
            </p:cNvPr>
            <p:cNvSpPr/>
            <p:nvPr/>
          </p:nvSpPr>
          <p:spPr>
            <a:xfrm>
              <a:off x="3214733" y="2044762"/>
              <a:ext cx="4982763" cy="115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indent="-1714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Pristatoma planuojama veikla ir jos vykdymo vieta</a:t>
              </a:r>
              <a:endParaRPr lang="en-US" sz="1200" b="0" i="0">
                <a:solidFill>
                  <a:srgbClr val="000000"/>
                </a:solidFill>
                <a:effectLst/>
                <a:latin typeface="Calibri  "/>
              </a:endParaRPr>
            </a:p>
            <a:p>
              <a:pPr marL="171450" marR="0" indent="-1714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>
                  <a:solidFill>
                    <a:srgbClr val="000000"/>
                  </a:solidFill>
                  <a:latin typeface="Calibri  "/>
                </a:rPr>
                <a:t>Nurodomi</a:t>
              </a: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 planuojami dokumentų pateikimo terminai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Aptariami kiti aktualūs klausimai susiję su </a:t>
              </a:r>
              <a:r>
                <a:rPr lang="lt-LT" sz="1200">
                  <a:solidFill>
                    <a:srgbClr val="000000"/>
                  </a:solidFill>
                  <a:latin typeface="Calibri  "/>
                </a:rPr>
                <a:t>naudojimo leidimo išdavimu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lt-LT" sz="1200">
                  <a:solidFill>
                    <a:srgbClr val="000000"/>
                  </a:solidFill>
                  <a:latin typeface="Calibri  "/>
                </a:rPr>
                <a:t>TKA pristato naudojimo leidimo išdavimo procesą</a:t>
              </a:r>
            </a:p>
            <a:p>
              <a:pPr marL="0" marR="0" indent="360045" algn="just">
                <a:spcBef>
                  <a:spcPts val="0"/>
                </a:spcBef>
                <a:spcAft>
                  <a:spcPts val="0"/>
                </a:spcAft>
              </a:pPr>
              <a:endParaRPr lang="lt-LT" sz="1200" b="0" i="0">
                <a:solidFill>
                  <a:srgbClr val="000000"/>
                </a:solidFill>
                <a:effectLst/>
                <a:latin typeface="Calibri  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932610-3E7C-1FBD-82F4-7B7FBB18B42C}"/>
              </a:ext>
            </a:extLst>
          </p:cNvPr>
          <p:cNvGrpSpPr/>
          <p:nvPr/>
        </p:nvGrpSpPr>
        <p:grpSpPr>
          <a:xfrm>
            <a:off x="4080066" y="3268297"/>
            <a:ext cx="1860086" cy="1052333"/>
            <a:chOff x="3831911" y="3364016"/>
            <a:chExt cx="1860086" cy="1302000"/>
          </a:xfrm>
          <a:solidFill>
            <a:srgbClr val="00B0F0"/>
          </a:solidFill>
        </p:grpSpPr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018D49E2-4432-0946-4E75-DF3E88479725}"/>
                </a:ext>
              </a:extLst>
            </p:cNvPr>
            <p:cNvSpPr/>
            <p:nvPr/>
          </p:nvSpPr>
          <p:spPr>
            <a:xfrm>
              <a:off x="3831911" y="3364016"/>
              <a:ext cx="1860086" cy="130200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D40F076D-09B5-3794-A111-04083CE2E09D}"/>
                </a:ext>
              </a:extLst>
            </p:cNvPr>
            <p:cNvSpPr/>
            <p:nvPr/>
          </p:nvSpPr>
          <p:spPr>
            <a:xfrm>
              <a:off x="3895481" y="3427586"/>
              <a:ext cx="1732946" cy="11748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000" kern="1200">
                  <a:solidFill>
                    <a:srgbClr val="FFFF00"/>
                  </a:solidFill>
                  <a:latin typeface="Calibri  "/>
                </a:rPr>
                <a:t>Pateiktų dokumentų vertinimas</a:t>
              </a:r>
              <a:endParaRPr lang="en-GB" sz="2000" kern="1200">
                <a:solidFill>
                  <a:srgbClr val="FFFF00"/>
                </a:solidFill>
                <a:latin typeface="Calibri  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D37460-9E57-2898-BA53-D5474008BFA8}"/>
              </a:ext>
            </a:extLst>
          </p:cNvPr>
          <p:cNvGrpSpPr/>
          <p:nvPr/>
        </p:nvGrpSpPr>
        <p:grpSpPr>
          <a:xfrm>
            <a:off x="69594" y="1068216"/>
            <a:ext cx="1860086" cy="1211324"/>
            <a:chOff x="-4582072" y="-1299209"/>
            <a:chExt cx="1860086" cy="1201781"/>
          </a:xfrm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07855299-794D-3052-C5BF-4BC092A5997F}"/>
                </a:ext>
              </a:extLst>
            </p:cNvPr>
            <p:cNvSpPr/>
            <p:nvPr/>
          </p:nvSpPr>
          <p:spPr>
            <a:xfrm>
              <a:off x="-4582072" y="-1299209"/>
              <a:ext cx="1860086" cy="1174860"/>
            </a:xfrm>
            <a:prstGeom prst="roundRect">
              <a:avLst>
                <a:gd name="adj" fmla="val 166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10B1608D-B380-51E7-F00B-03AB656287B5}"/>
                </a:ext>
              </a:extLst>
            </p:cNvPr>
            <p:cNvSpPr/>
            <p:nvPr/>
          </p:nvSpPr>
          <p:spPr>
            <a:xfrm>
              <a:off x="-4569319" y="-1272288"/>
              <a:ext cx="1732946" cy="117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>
                  <a:solidFill>
                    <a:srgbClr val="FFFF00"/>
                  </a:solidFill>
                  <a:latin typeface="Calibri  "/>
                </a:rPr>
                <a:t>Parei</a:t>
              </a:r>
              <a:r>
                <a:rPr lang="lt-LT" sz="2000">
                  <a:solidFill>
                    <a:srgbClr val="FFFF00"/>
                  </a:solidFill>
                  <a:latin typeface="Calibri  "/>
                </a:rPr>
                <a:t>škėjo ir TKA atstovų susitikimas</a:t>
              </a:r>
              <a:endParaRPr lang="en-GB" sz="2000" kern="1200">
                <a:solidFill>
                  <a:srgbClr val="FFFF00"/>
                </a:solidFill>
                <a:latin typeface="Calibri  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2ED20D-C0F3-12C3-9D49-C9BB8599EA96}"/>
              </a:ext>
            </a:extLst>
          </p:cNvPr>
          <p:cNvGrpSpPr/>
          <p:nvPr/>
        </p:nvGrpSpPr>
        <p:grpSpPr>
          <a:xfrm>
            <a:off x="5978855" y="3360830"/>
            <a:ext cx="6210096" cy="1673598"/>
            <a:chOff x="954778" y="27967"/>
            <a:chExt cx="5940825" cy="17131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3A4A50-C272-77AC-934D-38D8F6867A3C}"/>
                </a:ext>
              </a:extLst>
            </p:cNvPr>
            <p:cNvSpPr/>
            <p:nvPr/>
          </p:nvSpPr>
          <p:spPr>
            <a:xfrm>
              <a:off x="1834423" y="688749"/>
              <a:ext cx="4853875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29C3B8-BB13-5BED-26C1-510068C2D018}"/>
                </a:ext>
              </a:extLst>
            </p:cNvPr>
            <p:cNvSpPr/>
            <p:nvPr/>
          </p:nvSpPr>
          <p:spPr>
            <a:xfrm>
              <a:off x="954778" y="27967"/>
              <a:ext cx="5940825" cy="89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/>
                <a:t>Vertinama ar </a:t>
              </a:r>
              <a:r>
                <a:rPr lang="lt-LT" sz="1200" kern="1200"/>
                <a:t>tinkamai užpildytas pateiktas prašymas;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/>
                <a:t>A</a:t>
              </a:r>
              <a:r>
                <a:rPr lang="lt-LT" sz="1200" kern="1200"/>
                <a:t>r pateikti visi reikiami dokumentai kaip numatyta Reglamente 2019/947 UAS.SPEC.030 dalies 3 punkte;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/>
                <a:t>Vertinama ar pareiškėjas ir </a:t>
              </a:r>
              <a:r>
                <a:rPr lang="lt-LT" sz="1200" kern="1200"/>
                <a:t>dokumentai atitinka Reglamento ir AMC&amp;GM Nr. </a:t>
              </a:r>
              <a:r>
                <a:rPr lang="lt-LT" sz="1200"/>
                <a:t>2022</a:t>
              </a:r>
              <a:r>
                <a:rPr lang="lt-LT" sz="1200" kern="1200"/>
                <a:t>/002/R reikalavimus;</a:t>
              </a:r>
              <a:endParaRPr lang="lt-LT" sz="1200">
                <a:solidFill>
                  <a:srgbClr val="000000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>
                  <a:solidFill>
                    <a:srgbClr val="000000"/>
                  </a:solidFill>
                </a:rPr>
                <a:t>Į</a:t>
              </a:r>
              <a:r>
                <a:rPr lang="lt-LT" sz="1200" b="0" i="0">
                  <a:solidFill>
                    <a:srgbClr val="000000"/>
                  </a:solidFill>
                  <a:effectLst/>
                </a:rPr>
                <a:t>vertinus dokumentus ir duomenis bei pareiškėjo atitiktį, pareiškėjui pateikiami neatitikimai (jei tokių buvo nustatyta vertinimo metu)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A3EA58A-C1A0-4C1B-F05E-EE0AE1CBD40F}"/>
              </a:ext>
            </a:extLst>
          </p:cNvPr>
          <p:cNvSpPr/>
          <p:nvPr/>
        </p:nvSpPr>
        <p:spPr>
          <a:xfrm>
            <a:off x="658934" y="4555377"/>
            <a:ext cx="3315761" cy="13141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endParaRPr lang="en-US">
              <a:latin typeface="Calibri  "/>
            </a:endParaRPr>
          </a:p>
        </p:txBody>
      </p:sp>
      <p:sp>
        <p:nvSpPr>
          <p:cNvPr id="61" name="Bent-Up Arrow 7">
            <a:extLst>
              <a:ext uri="{FF2B5EF4-FFF2-40B4-BE49-F238E27FC236}">
                <a16:creationId xmlns:a16="http://schemas.microsoft.com/office/drawing/2014/main" id="{1F4AAEFE-18F5-1661-5328-59949C547F0C}"/>
              </a:ext>
            </a:extLst>
          </p:cNvPr>
          <p:cNvSpPr/>
          <p:nvPr/>
        </p:nvSpPr>
        <p:spPr>
          <a:xfrm rot="5400000">
            <a:off x="4890714" y="4172626"/>
            <a:ext cx="859179" cy="12579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Calibri  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3E613B-C9E4-7DA7-C34C-2C33D2856D93}"/>
              </a:ext>
            </a:extLst>
          </p:cNvPr>
          <p:cNvGrpSpPr/>
          <p:nvPr/>
        </p:nvGrpSpPr>
        <p:grpSpPr>
          <a:xfrm>
            <a:off x="5935670" y="4507556"/>
            <a:ext cx="1999620" cy="1052333"/>
            <a:chOff x="3803617" y="3193422"/>
            <a:chExt cx="1860086" cy="1302000"/>
          </a:xfrm>
          <a:solidFill>
            <a:srgbClr val="00B050"/>
          </a:solidFill>
        </p:grpSpPr>
        <p:sp>
          <p:nvSpPr>
            <p:cNvPr id="75" name="Rounded Rectangle 14">
              <a:extLst>
                <a:ext uri="{FF2B5EF4-FFF2-40B4-BE49-F238E27FC236}">
                  <a16:creationId xmlns:a16="http://schemas.microsoft.com/office/drawing/2014/main" id="{D4E4680A-97D7-43D8-5855-12EFB51BEC45}"/>
                </a:ext>
              </a:extLst>
            </p:cNvPr>
            <p:cNvSpPr/>
            <p:nvPr/>
          </p:nvSpPr>
          <p:spPr>
            <a:xfrm>
              <a:off x="3803617" y="3193422"/>
              <a:ext cx="1860086" cy="130200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ounded Rectangle 14">
              <a:extLst>
                <a:ext uri="{FF2B5EF4-FFF2-40B4-BE49-F238E27FC236}">
                  <a16:creationId xmlns:a16="http://schemas.microsoft.com/office/drawing/2014/main" id="{1CFFBA4B-AD50-E9ED-5B38-705514CFC89A}"/>
                </a:ext>
              </a:extLst>
            </p:cNvPr>
            <p:cNvSpPr/>
            <p:nvPr/>
          </p:nvSpPr>
          <p:spPr>
            <a:xfrm>
              <a:off x="3851978" y="3311252"/>
              <a:ext cx="1779272" cy="1101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kern="1200">
                  <a:solidFill>
                    <a:srgbClr val="FFFF00"/>
                  </a:solidFill>
                </a:rPr>
                <a:t>Naudojimo leidimo išdavimas</a:t>
              </a:r>
              <a:endParaRPr lang="en-GB" kern="1200">
                <a:solidFill>
                  <a:srgbClr val="FFFF00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2258CA6-45C7-4FBC-47CE-4EFEA6E9B304}"/>
              </a:ext>
            </a:extLst>
          </p:cNvPr>
          <p:cNvGrpSpPr/>
          <p:nvPr/>
        </p:nvGrpSpPr>
        <p:grpSpPr>
          <a:xfrm>
            <a:off x="7170094" y="4404700"/>
            <a:ext cx="4809598" cy="1352489"/>
            <a:chOff x="1834423" y="77114"/>
            <a:chExt cx="6295881" cy="166396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B97D96F-EA62-C2ED-E24D-10BE78AED446}"/>
                </a:ext>
              </a:extLst>
            </p:cNvPr>
            <p:cNvSpPr/>
            <p:nvPr/>
          </p:nvSpPr>
          <p:spPr>
            <a:xfrm>
              <a:off x="1834423" y="688749"/>
              <a:ext cx="4853875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006F1F4-F8AB-C647-EFC5-6AE94CC2A6D8}"/>
                </a:ext>
              </a:extLst>
            </p:cNvPr>
            <p:cNvSpPr/>
            <p:nvPr/>
          </p:nvSpPr>
          <p:spPr>
            <a:xfrm>
              <a:off x="2805162" y="77114"/>
              <a:ext cx="5325142" cy="1437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lt-LT" sz="1200"/>
                <a:t>Įsitikinus, kad pareiškėjas atitinka reikalavimus, ir nustatyti neatitikimai (jei buvo nustatyta) yra pašalinti priimamas sprendimas išduoti naudojimo leidimą.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lt-LT" sz="1200"/>
                <a:t>Išduodamas Aprašo 2 priede nustatytos formos naudojimo leidimas.</a:t>
              </a:r>
              <a:endParaRPr lang="lt-LT" sz="1200" kern="1200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A8A54A7-0061-ACDB-5BB7-5C088B444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8" y="4118238"/>
            <a:ext cx="3245568" cy="26906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D87ACE-CAB2-9AD5-B8EA-4ED84AFC9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94021CB-4F8C-8267-39A9-90409190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5ADE-DA39-E83B-2CA8-7DD3D38E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4F66A3-FB80-2B55-E49D-E911BD1A1C57}"/>
              </a:ext>
            </a:extLst>
          </p:cNvPr>
          <p:cNvSpPr txBox="1">
            <a:spLocks/>
          </p:cNvSpPr>
          <p:nvPr/>
        </p:nvSpPr>
        <p:spPr>
          <a:xfrm>
            <a:off x="13075" y="132277"/>
            <a:ext cx="11517362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noProof="0">
                <a:latin typeface="Calibri  "/>
              </a:rPr>
              <a:t>Specialiosios kategorijos naudojimo leidimo </a:t>
            </a:r>
            <a:r>
              <a:rPr lang="lt-LT" sz="4000">
                <a:latin typeface="Calibri  "/>
              </a:rPr>
              <a:t>pavyzdys</a:t>
            </a:r>
            <a:r>
              <a:rPr lang="lt-LT" sz="4000" noProof="0">
                <a:latin typeface="Calibri  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A6BEC-61B0-EBFE-782F-400E0BCCD9B3}"/>
              </a:ext>
            </a:extLst>
          </p:cNvPr>
          <p:cNvSpPr/>
          <p:nvPr/>
        </p:nvSpPr>
        <p:spPr>
          <a:xfrm>
            <a:off x="658934" y="4555377"/>
            <a:ext cx="3315761" cy="13141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endParaRPr lang="lt-LT" noProof="0">
              <a:latin typeface="Calibri 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A2DDA-3667-869F-BC47-9C9B0C6F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4" y="1043771"/>
            <a:ext cx="10651958" cy="5442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0EA34-3D11-9BF2-55E2-A46A727B3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A85FB9D-1DBD-4F19-0022-462BCC0C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8ABE-462C-21FB-7389-A3AEA11A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608" y="1947561"/>
            <a:ext cx="9725897" cy="3572031"/>
          </a:xfrm>
        </p:spPr>
        <p:txBody>
          <a:bodyPr>
            <a:normAutofit/>
          </a:bodyPr>
          <a:lstStyle/>
          <a:p>
            <a:r>
              <a:rPr lang="lt-LT" sz="2400" err="1">
                <a:latin typeface="Calibri "/>
                <a:hlinkClick r:id="rId2"/>
              </a:rPr>
              <a:t>uas@tka.lt</a:t>
            </a:r>
            <a:br>
              <a:rPr lang="lt-LT" sz="2400">
                <a:latin typeface="Calibri "/>
              </a:rPr>
            </a:br>
            <a:br>
              <a:rPr lang="lt-LT" sz="2400">
                <a:latin typeface="Calibri "/>
              </a:rPr>
            </a:br>
            <a:r>
              <a:rPr lang="lt-LT" sz="2400" b="0" i="0">
                <a:effectLst/>
                <a:latin typeface="Arial" panose="020B0604020202020204" pitchFamily="34" charset="0"/>
              </a:rPr>
              <a:t>0 700 35045</a:t>
            </a:r>
            <a:endParaRPr lang="en-US" sz="240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9E81-93D7-534D-C3B3-C53BCE9F2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5257" y="538144"/>
            <a:ext cx="5181600" cy="780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Turite klausimų?</a:t>
            </a: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FBE55-D4D0-70E3-975C-62A7A07F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C5E33-20BC-77A7-569C-5683EFAC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96" y="2426210"/>
            <a:ext cx="2753109" cy="2791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32FA6-C998-DAE7-2229-A61723F90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13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7EE5-70B2-2625-A07A-E26AD06E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Calibri "/>
              </a:rPr>
              <a:t>Turinys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5355-040C-6D84-C30C-D7047D81C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26430" cy="3608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UAS naudotojų registracija</a:t>
            </a:r>
            <a:endParaRPr lang="en-US">
              <a:ea typeface="Calibri"/>
              <a:cs typeface="Calibri"/>
            </a:endParaRPr>
          </a:p>
          <a:p>
            <a:r>
              <a:rPr lang="lt-LT" sz="2800">
                <a:ea typeface="Open Sans" panose="020B0606030504020204" pitchFamily="34" charset="0"/>
                <a:cs typeface="Open Sans" panose="020B0606030504020204" pitchFamily="34" charset="0"/>
              </a:rPr>
              <a:t>Nuotolinio piloto pareigos</a:t>
            </a:r>
          </a:p>
          <a:p>
            <a:r>
              <a:rPr lang="lt-LT">
                <a:ea typeface="Open Sans" panose="020B0606030504020204" pitchFamily="34" charset="0"/>
                <a:cs typeface="Open Sans" panose="020B0606030504020204" pitchFamily="34" charset="0"/>
              </a:rPr>
              <a:t>Skrydžių kategorijos</a:t>
            </a:r>
            <a:endParaRPr lang="en-US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err="1">
                <a:ea typeface="Open Sans" panose="020B0606030504020204" pitchFamily="34" charset="0"/>
                <a:cs typeface="Open Sans" panose="020B0606030504020204" pitchFamily="34" charset="0"/>
              </a:rPr>
              <a:t>Naudojimo</a:t>
            </a: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ea typeface="Open Sans" panose="020B0606030504020204" pitchFamily="34" charset="0"/>
                <a:cs typeface="Open Sans" panose="020B0606030504020204" pitchFamily="34" charset="0"/>
              </a:rPr>
              <a:t>leidimas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CA12-D67D-E924-14BF-11F54916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7064C-DC9D-9996-F473-5C533DF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931D4-CAEC-76AA-A5EB-149B35306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0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6D65-5260-8A55-EEF6-77273C09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6F51-DD9D-FB4F-5E77-5F19DB44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900">
                <a:latin typeface="Calibri "/>
              </a:rPr>
              <a:t>Bepiločio orlaivio savininko pareigos (UAS naudotojas)</a:t>
            </a:r>
            <a:r>
              <a:rPr lang="lt-LT">
                <a:latin typeface="Calibri "/>
              </a:rPr>
              <a:t> 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F80D-8D14-3F09-3372-EAD2A0B4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514168"/>
            <a:ext cx="6892413" cy="45228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A72C9-7EB3-0926-1E6E-0DDA6598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53E92-7B79-216E-CDD2-D74E098C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9C0FD-77DC-DFD8-748A-1E1B58BCE7C0}"/>
              </a:ext>
            </a:extLst>
          </p:cNvPr>
          <p:cNvSpPr txBox="1"/>
          <p:nvPr/>
        </p:nvSpPr>
        <p:spPr>
          <a:xfrm>
            <a:off x="225138" y="1576824"/>
            <a:ext cx="6488841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b="1"/>
              <a:t>1. </a:t>
            </a:r>
            <a:r>
              <a:rPr lang="lt-LT"/>
              <a:t>Prisijungti (per elektroninius valdžios vartus) - </a:t>
            </a:r>
            <a:r>
              <a:rPr lang="lt-LT" err="1"/>
              <a:t>sertifikatai.tka.lt</a:t>
            </a:r>
            <a:r>
              <a:rPr lang="lt-LT"/>
              <a:t>.; </a:t>
            </a:r>
          </a:p>
          <a:p>
            <a:pPr>
              <a:lnSpc>
                <a:spcPct val="150000"/>
              </a:lnSpc>
            </a:pPr>
            <a:r>
              <a:rPr lang="lt-LT" b="1"/>
              <a:t>2. </a:t>
            </a:r>
            <a:r>
              <a:rPr lang="lt-LT"/>
              <a:t>Prašymas naudotojo registracijos pažymėjimo išdavimui pildomas tik TKA informacinėje sistemoje;</a:t>
            </a:r>
          </a:p>
          <a:p>
            <a:pPr>
              <a:lnSpc>
                <a:spcPct val="150000"/>
              </a:lnSpc>
            </a:pPr>
            <a:r>
              <a:rPr lang="lt-LT" b="1"/>
              <a:t>3. </a:t>
            </a:r>
            <a:r>
              <a:rPr lang="lt-LT"/>
              <a:t>TKA informacinėje sistemoje užsiregistravęs asmuo gauna autentišką UAS naudotojo registracijos numerį, kuriuo turi pažymėti visus turimus bepiločius orlaivius;</a:t>
            </a:r>
          </a:p>
          <a:p>
            <a:pPr>
              <a:lnSpc>
                <a:spcPct val="150000"/>
              </a:lnSpc>
            </a:pPr>
            <a:r>
              <a:rPr lang="lt-LT" b="1"/>
              <a:t>4. </a:t>
            </a:r>
            <a:r>
              <a:rPr lang="lt-LT"/>
              <a:t>Bepiločio orlaivio naudotojui reikia registruotis vieną kartą, nepriklausomai nuo to, kiek UAS jis turi;</a:t>
            </a:r>
          </a:p>
          <a:p>
            <a:pPr>
              <a:lnSpc>
                <a:spcPct val="150000"/>
              </a:lnSpc>
            </a:pPr>
            <a:r>
              <a:rPr lang="lt-LT" b="1"/>
              <a:t>5. </a:t>
            </a:r>
            <a:r>
              <a:rPr lang="lt-LT"/>
              <a:t>Bepiločio orlaivio naudotoju registruotis gali tiek fizinis, tiek juridinis asmuo;</a:t>
            </a:r>
          </a:p>
          <a:p>
            <a:pPr>
              <a:lnSpc>
                <a:spcPct val="150000"/>
              </a:lnSpc>
            </a:pPr>
            <a:r>
              <a:rPr lang="lt-LT" b="1"/>
              <a:t>6. </a:t>
            </a:r>
            <a:r>
              <a:rPr lang="lt-LT"/>
              <a:t>Nustatytas atlygis už šią TKA teikiamą paslaugą – 27 </a:t>
            </a:r>
            <a:r>
              <a:rPr lang="lt-LT" err="1"/>
              <a:t>eur</a:t>
            </a:r>
            <a:r>
              <a:rPr lang="lt-LT"/>
              <a:t>.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DB9951A-71E9-1047-982F-9C7FFDEA8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B78C0D-ECC0-F5AC-0257-108CEEC1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79" y="2194345"/>
            <a:ext cx="5398341" cy="33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8E05D-135D-C9B0-1FD5-CA3094F87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20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5DAE-F1B5-EEDB-4E25-0ED137D1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7E5F-32B1-32D8-FE08-FE5260ED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Calibri "/>
              </a:rPr>
              <a:t>Nuotolinio piloto pareigos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9941-6E72-7DF0-D891-BEE7EB50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514168"/>
            <a:ext cx="10841843" cy="45228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0C6CE-15AC-E6D1-5F7A-6A652FD0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8B371-03B2-E4DE-F367-BBD7445B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8F677-2277-92B4-4226-2FD056B1C283}"/>
              </a:ext>
            </a:extLst>
          </p:cNvPr>
          <p:cNvSpPr txBox="1"/>
          <p:nvPr/>
        </p:nvSpPr>
        <p:spPr>
          <a:xfrm>
            <a:off x="77257" y="1314148"/>
            <a:ext cx="6488841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600" b="1"/>
              <a:t>1. </a:t>
            </a:r>
            <a:r>
              <a:rPr lang="lt-LT" sz="1600"/>
              <a:t>Prisijungti (per elektroninius valdžios vartus) - </a:t>
            </a:r>
            <a:r>
              <a:rPr lang="lt-LT" sz="1600" err="1"/>
              <a:t>sertifikatai.tka.lt</a:t>
            </a:r>
            <a:r>
              <a:rPr lang="lt-LT" sz="1600"/>
              <a:t>.;</a:t>
            </a:r>
          </a:p>
          <a:p>
            <a:pPr>
              <a:lnSpc>
                <a:spcPct val="150000"/>
              </a:lnSpc>
            </a:pPr>
            <a:r>
              <a:rPr lang="lt-LT" sz="1600" b="1"/>
              <a:t>2. </a:t>
            </a:r>
            <a:r>
              <a:rPr lang="lt-LT" sz="1600"/>
              <a:t>Savarankiškai baigti nuotolinį mokymo kursą TKA informacinėje sistemoje;</a:t>
            </a:r>
          </a:p>
          <a:p>
            <a:pPr>
              <a:lnSpc>
                <a:spcPct val="150000"/>
              </a:lnSpc>
            </a:pPr>
            <a:r>
              <a:rPr lang="lt-LT" sz="1600" b="1"/>
              <a:t>3. </a:t>
            </a:r>
            <a:r>
              <a:rPr lang="lt-LT" sz="1600"/>
              <a:t>Nuotoliniu būdu išlaikyti nuotolinį A1/A3 </a:t>
            </a:r>
            <a:r>
              <a:rPr lang="lt-LT" sz="1600" err="1"/>
              <a:t>pakategorių</a:t>
            </a:r>
            <a:r>
              <a:rPr lang="lt-LT" sz="1600"/>
              <a:t> egzaminą;</a:t>
            </a:r>
            <a:endParaRPr lang="lt-LT" sz="1600" b="1"/>
          </a:p>
          <a:p>
            <a:pPr>
              <a:lnSpc>
                <a:spcPct val="150000"/>
              </a:lnSpc>
            </a:pPr>
            <a:r>
              <a:rPr lang="lt-LT" sz="1600" b="1"/>
              <a:t>4. </a:t>
            </a:r>
            <a:r>
              <a:rPr lang="lt-LT" sz="1600"/>
              <a:t>Gavus elektroninį A1/A3 nuotolinio piloto kvalifikacijos pažymėjimą, sumokėti nustatytą atlygį (27 Eur) už šią TKA teikiamą paslaugą;</a:t>
            </a:r>
            <a:endParaRPr lang="lt-LT" sz="1600" b="1"/>
          </a:p>
          <a:p>
            <a:pPr>
              <a:lnSpc>
                <a:spcPct val="150000"/>
              </a:lnSpc>
            </a:pPr>
            <a:r>
              <a:rPr lang="lt-LT" sz="1600" b="1"/>
              <a:t>Priklausomai nuo bepiločio orlaivio ir skrydžio ypatumų, papildomai reikia įgauti A2, STS lygio pažymėjimus:</a:t>
            </a:r>
          </a:p>
          <a:p>
            <a:pPr>
              <a:lnSpc>
                <a:spcPct val="150000"/>
              </a:lnSpc>
            </a:pPr>
            <a:r>
              <a:rPr lang="lt-LT" sz="1600" b="1"/>
              <a:t>1. </a:t>
            </a:r>
            <a:r>
              <a:rPr lang="lt-LT" sz="1600"/>
              <a:t>A2 </a:t>
            </a:r>
            <a:r>
              <a:rPr lang="lt-LT" sz="1600" err="1"/>
              <a:t>pakategorės</a:t>
            </a:r>
            <a:r>
              <a:rPr lang="lt-LT" sz="1600"/>
              <a:t> egzaminas laikomas gyvai TKA egzaminų klasėje (egzamino kaina – 26 Eur.). Išlaikius egzaminą sumokėti už A2 kvalifikacijos išdavimą (kaina – 27 Eur.);</a:t>
            </a:r>
          </a:p>
          <a:p>
            <a:pPr>
              <a:lnSpc>
                <a:spcPct val="150000"/>
              </a:lnSpc>
            </a:pPr>
            <a:r>
              <a:rPr lang="lt-LT" sz="1600" b="1"/>
              <a:t>2.</a:t>
            </a:r>
            <a:r>
              <a:rPr lang="en-US" sz="1600" b="1"/>
              <a:t> </a:t>
            </a:r>
            <a:r>
              <a:rPr lang="lt-LT" sz="1600"/>
              <a:t>Teorijos žinių pažymėjimui pagal standartinius scenarijus (STS) gaunamas laikant </a:t>
            </a:r>
            <a:r>
              <a:rPr lang="lt-LT" sz="1600" err="1"/>
              <a:t>egazminą</a:t>
            </a:r>
            <a:r>
              <a:rPr lang="lt-LT" sz="1600"/>
              <a:t> gyvai TKA egzaminų klasėje (egzamino kaina – 26 Eur.). Išlaikius egzaminą sumokėti už STS teorijos žinių pažymėjimo išdavimą (kaina – 27 Eur.);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963E21-DB5A-7CE5-D700-EB27B744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10" y="2024810"/>
            <a:ext cx="5442633" cy="35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25671-1550-9339-B0A9-0CDF2AB31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67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3ECE-6C44-105C-1D2A-D6C415885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F296-F3B5-7DEE-E4C6-37458C5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Calibri "/>
              </a:rPr>
              <a:t>Skrydžių skirstymas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06B3-B08E-6333-2A99-7404CC6D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296151"/>
            <a:ext cx="10841843" cy="4522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Pagal Reglamentą 2019/947 skrydžiai skirstomi į tris kategorijas: atvirąją (turinčią A1, A2 ir A3 </a:t>
            </a:r>
            <a:r>
              <a:rPr lang="lt-LT" err="1"/>
              <a:t>pakategores</a:t>
            </a:r>
            <a:r>
              <a:rPr lang="lt-LT"/>
              <a:t>), specialiąją ir sertifikuotąją – jose skiriasi reikalavimai, keliami skrydžiams, UAS naudotojams, nuotoliniams pilotams ir bepiločiams orlaiviams.</a:t>
            </a:r>
          </a:p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DB746-140A-293E-9AFA-D9A03B0C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77814-7FDF-B733-0D1C-56E5D10E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5C354-1B31-9E8B-3341-72F3542F3A89}"/>
              </a:ext>
            </a:extLst>
          </p:cNvPr>
          <p:cNvSpPr/>
          <p:nvPr/>
        </p:nvSpPr>
        <p:spPr>
          <a:xfrm>
            <a:off x="4100964" y="3025051"/>
            <a:ext cx="576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A1</a:t>
            </a:r>
            <a:r>
              <a:rPr lang="en-US"/>
              <a:t> </a:t>
            </a:r>
            <a:endParaRPr lang="lt-L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5423D-5D22-172D-6920-E845CD6950A6}"/>
              </a:ext>
            </a:extLst>
          </p:cNvPr>
          <p:cNvSpPr/>
          <p:nvPr/>
        </p:nvSpPr>
        <p:spPr>
          <a:xfrm>
            <a:off x="4905770" y="3371233"/>
            <a:ext cx="576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</a:t>
            </a:r>
            <a:r>
              <a:rPr lang="lt-LT" b="1">
                <a:solidFill>
                  <a:schemeClr val="tx1"/>
                </a:solidFill>
              </a:rPr>
              <a:t>2</a:t>
            </a:r>
            <a:r>
              <a:rPr lang="en-US"/>
              <a:t> </a:t>
            </a:r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04E7C-557F-54E0-40DA-EC1E96F20CDF}"/>
              </a:ext>
            </a:extLst>
          </p:cNvPr>
          <p:cNvSpPr/>
          <p:nvPr/>
        </p:nvSpPr>
        <p:spPr>
          <a:xfrm>
            <a:off x="5786266" y="3736293"/>
            <a:ext cx="576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</a:t>
            </a:r>
            <a:r>
              <a:rPr lang="lt-LT" b="1">
                <a:solidFill>
                  <a:schemeClr val="tx1"/>
                </a:solidFill>
              </a:rPr>
              <a:t>3</a:t>
            </a:r>
            <a:r>
              <a:rPr lang="en-US"/>
              <a:t> </a:t>
            </a:r>
            <a:endParaRPr lang="lt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F8901D-8245-3DC5-5B73-0ECAE6B92C6F}"/>
              </a:ext>
            </a:extLst>
          </p:cNvPr>
          <p:cNvSpPr/>
          <p:nvPr/>
        </p:nvSpPr>
        <p:spPr>
          <a:xfrm>
            <a:off x="7777382" y="4496077"/>
            <a:ext cx="2057811" cy="6923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chemeClr val="tx1"/>
                </a:solidFill>
              </a:rPr>
              <a:t>Naudojimo leidimas</a:t>
            </a:r>
            <a:r>
              <a:rPr lang="en-US"/>
              <a:t> </a:t>
            </a:r>
            <a:endParaRPr lang="lt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3638E-20D3-9040-003E-1A1BEDD9FF53}"/>
              </a:ext>
            </a:extLst>
          </p:cNvPr>
          <p:cNvSpPr/>
          <p:nvPr/>
        </p:nvSpPr>
        <p:spPr>
          <a:xfrm>
            <a:off x="7777382" y="3565051"/>
            <a:ext cx="2057811" cy="6923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chemeClr val="tx1"/>
                </a:solidFill>
              </a:rPr>
              <a:t>Naudojimo deklaracija</a:t>
            </a:r>
            <a:endParaRPr lang="lt-LT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CF9A87-41C8-3CA7-D37D-78B4E2DEF3F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537622" y="3295051"/>
            <a:ext cx="563342" cy="643462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64F4CA-910A-BC47-C2A1-1AB5A95EB44E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537622" y="3641233"/>
            <a:ext cx="1368148" cy="29728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0B43A-12AB-6D5F-BA78-C849282DF032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3537622" y="3938513"/>
            <a:ext cx="2248644" cy="6778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F99F10-16C3-194B-2492-3350AF38E2B7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6165622" y="4738990"/>
            <a:ext cx="1611760" cy="103269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C53F1E-9837-231F-4DF8-B135BC7E5EAA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6165622" y="3911233"/>
            <a:ext cx="1611760" cy="827757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B4E01F8-7741-81C7-8546-1E3939901B48}"/>
              </a:ext>
            </a:extLst>
          </p:cNvPr>
          <p:cNvSpPr/>
          <p:nvPr/>
        </p:nvSpPr>
        <p:spPr>
          <a:xfrm>
            <a:off x="1665622" y="3668513"/>
            <a:ext cx="1872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Atviroji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kategorija</a:t>
            </a:r>
            <a:r>
              <a:rPr lang="en-US"/>
              <a:t> </a:t>
            </a:r>
            <a:endParaRPr lang="lt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785B1-4A94-22CD-FB6C-5F7028EE9971}"/>
              </a:ext>
            </a:extLst>
          </p:cNvPr>
          <p:cNvSpPr/>
          <p:nvPr/>
        </p:nvSpPr>
        <p:spPr>
          <a:xfrm>
            <a:off x="1665622" y="4468990"/>
            <a:ext cx="4500000" cy="540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Specialioji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kategorija</a:t>
            </a:r>
            <a:endParaRPr lang="lt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D3F4E-9DC6-D89C-E0D8-4B101E71362F}"/>
              </a:ext>
            </a:extLst>
          </p:cNvPr>
          <p:cNvSpPr/>
          <p:nvPr/>
        </p:nvSpPr>
        <p:spPr>
          <a:xfrm>
            <a:off x="1665622" y="5330624"/>
            <a:ext cx="9000000" cy="54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Sertifikuotoji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kategorija</a:t>
            </a:r>
            <a:endParaRPr lang="lt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9FA89-3CDB-6022-B6FA-89B8D401D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97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AA001-02E2-6E38-EF2D-DE7F1861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2D39-821C-A36F-5C20-5900CDFD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46224"/>
            <a:ext cx="9829800" cy="1325880"/>
          </a:xfrm>
        </p:spPr>
        <p:txBody>
          <a:bodyPr anchor="b">
            <a:normAutofit/>
          </a:bodyPr>
          <a:lstStyle/>
          <a:p>
            <a:r>
              <a:rPr lang="lt-LT" sz="4000">
                <a:latin typeface="Calibri "/>
              </a:rPr>
              <a:t>Atviroji kategorija</a:t>
            </a:r>
            <a:br>
              <a:rPr lang="lt-LT" sz="3600">
                <a:latin typeface="Calibri "/>
              </a:rPr>
            </a:br>
            <a:endParaRPr lang="en-US" sz="3600">
              <a:solidFill>
                <a:schemeClr val="tx2"/>
              </a:solidFill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E571-8D64-A285-2E35-15DE6BB4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6" y="2108094"/>
            <a:ext cx="6245057" cy="395094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lt-LT" sz="2400" b="1"/>
              <a:t>Atviroji kategorija </a:t>
            </a:r>
            <a:r>
              <a:rPr lang="lt-LT" sz="2400"/>
              <a:t>– populiariausia bepiločių orlaivių skraidymo kategorija, kurioje nereikia atskiro leidimo kiekvienam skrydžiui.</a:t>
            </a:r>
            <a:endParaRPr lang="lt-LT" sz="2400">
              <a:ea typeface="Calibri"/>
              <a:cs typeface="Calibri"/>
            </a:endParaRPr>
          </a:p>
          <a:p>
            <a:pPr marL="0" indent="0" algn="just">
              <a:buNone/>
            </a:pPr>
            <a:endParaRPr lang="lt-LT" sz="240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Atviroji kategorija taikoma skrydžiams iki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120 m aukščio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 nuo žemės paviršiaus. Nuotolinis pilotas privalo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visada matyti bepilotį orlaivį (VLOS)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. Skrydžio metu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negalima mesti krovinio ar gabenti pavojingų medžiagų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. Būtina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stebėti aplinką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 ir pastebėjus pilotuojamą orlaivį, nedelsiant sumažinti skrydžio aukštį ar nusileisti. Draudžiama skraidyti virš žmonių ar susibūrimų.</a:t>
            </a:r>
            <a:endParaRPr lang="lt-LT" sz="2400" kern="100">
              <a:effectLst/>
              <a:ea typeface="Aptos" panose="020B0004020202020204" pitchFamily="34" charset="0"/>
              <a:cs typeface="Times New Roman"/>
            </a:endParaRPr>
          </a:p>
          <a:p>
            <a:endParaRPr lang="en-US" sz="1700">
              <a:ea typeface="Calibri"/>
              <a:cs typeface="Calibri"/>
            </a:endParaRPr>
          </a:p>
          <a:p>
            <a:endParaRPr lang="en-US" sz="17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2F4B4-FACA-FA1A-38EC-26737FD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B268B-BBCB-314E-220C-92E0DA6C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28B0BD-DC51-440E-8B50-FD794B7145D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7C355-C981-6C19-C329-183B57CD0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pic>
        <p:nvPicPr>
          <p:cNvPr id="1026" name="Picture 2" descr="Topics | EASA">
            <a:extLst>
              <a:ext uri="{FF2B5EF4-FFF2-40B4-BE49-F238E27FC236}">
                <a16:creationId xmlns:a16="http://schemas.microsoft.com/office/drawing/2014/main" id="{8CE3C069-8DAA-3146-9860-9AA5B2A1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54" y="2189410"/>
            <a:ext cx="4036560" cy="252285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848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DDA4-C0DE-E81B-FA1D-9F0B68FE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0F7C2-8697-2DD9-96A8-BFEAA965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C6593-AF78-9C88-EF78-53BE103D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4FDBD-D21C-A4C8-D954-98077E2B5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CE752-43FD-17F8-4F13-80E267C1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46" y="956917"/>
            <a:ext cx="8287907" cy="4944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A05ED-2710-7766-57C0-1FE52F2D6B90}"/>
              </a:ext>
            </a:extLst>
          </p:cNvPr>
          <p:cNvSpPr txBox="1"/>
          <p:nvPr/>
        </p:nvSpPr>
        <p:spPr>
          <a:xfrm>
            <a:off x="406399" y="198927"/>
            <a:ext cx="98335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err="1"/>
              <a:t>Atvirosios</a:t>
            </a:r>
            <a:r>
              <a:rPr lang="en-US" sz="4000"/>
              <a:t> </a:t>
            </a:r>
            <a:r>
              <a:rPr lang="en-US" sz="4000" err="1"/>
              <a:t>kategorijos</a:t>
            </a:r>
            <a:r>
              <a:rPr lang="en-US" sz="4000"/>
              <a:t> </a:t>
            </a:r>
            <a:r>
              <a:rPr lang="en-US" sz="4000" err="1"/>
              <a:t>pakategor</a:t>
            </a:r>
            <a:r>
              <a:rPr lang="lt-LT" sz="4000"/>
              <a:t>ės: A1, A2, A3</a:t>
            </a:r>
          </a:p>
        </p:txBody>
      </p:sp>
    </p:spTree>
    <p:extLst>
      <p:ext uri="{BB962C8B-B14F-4D97-AF65-F5344CB8AC3E}">
        <p14:creationId xmlns:p14="http://schemas.microsoft.com/office/powerpoint/2010/main" val="38581916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D83B2-D41C-4398-8409-781C2BA01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1A3-90E1-A682-4FB2-079B855E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46224"/>
            <a:ext cx="9829800" cy="1325880"/>
          </a:xfrm>
        </p:spPr>
        <p:txBody>
          <a:bodyPr anchor="b">
            <a:normAutofit/>
          </a:bodyPr>
          <a:lstStyle/>
          <a:p>
            <a:r>
              <a:rPr lang="lt-LT" sz="4000">
                <a:latin typeface="Calibri "/>
              </a:rPr>
              <a:t>Specialioji kategorija</a:t>
            </a:r>
            <a:br>
              <a:rPr lang="lt-LT" sz="3600">
                <a:latin typeface="Calibri "/>
              </a:rPr>
            </a:br>
            <a:endParaRPr lang="en-US" sz="360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E4EB-E0CC-AB7C-4997-BE802D09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6" y="1368014"/>
            <a:ext cx="6474208" cy="51528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kern="0" err="1">
                <a:effectLst/>
                <a:ea typeface="Times New Roman" panose="02020603050405020304" pitchFamily="18" charset="0"/>
                <a:cs typeface="Times New Roman"/>
              </a:rPr>
              <a:t>Specialioji</a:t>
            </a:r>
            <a:r>
              <a:rPr lang="en-US" b="1" kern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b="1" kern="0" err="1">
                <a:effectLst/>
                <a:ea typeface="Times New Roman" panose="02020603050405020304" pitchFamily="18" charset="0"/>
                <a:cs typeface="Times New Roman"/>
              </a:rPr>
              <a:t>kategorija</a:t>
            </a:r>
            <a:r>
              <a:rPr lang="en-US" b="1" kern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kern="0">
                <a:effectLst/>
                <a:ea typeface="Times New Roman" panose="02020603050405020304" pitchFamily="18" charset="0"/>
                <a:cs typeface="Times New Roman"/>
              </a:rPr>
              <a:t>- </a:t>
            </a:r>
            <a:r>
              <a:rPr lang="en-US" kern="0">
                <a:ea typeface="Times New Roman" panose="02020603050405020304" pitchFamily="18" charset="0"/>
                <a:cs typeface="Times New Roman"/>
              </a:rPr>
              <a:t>s</a:t>
            </a:r>
            <a:r>
              <a:rPr lang="lt-LT" kern="0" err="1">
                <a:effectLst/>
                <a:ea typeface="Times New Roman" panose="02020603050405020304" pitchFamily="18" charset="0"/>
                <a:cs typeface="Times New Roman"/>
              </a:rPr>
              <a:t>krydžių</a:t>
            </a: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 kategorija, kurioje skrydžiai neatitinka bent vieno atvirosios kategorijos reikalavimo (</a:t>
            </a:r>
            <a:r>
              <a:rPr lang="lt-LT" i="1" kern="0">
                <a:effectLst/>
                <a:ea typeface="Times New Roman" panose="02020603050405020304" pitchFamily="18" charset="0"/>
                <a:cs typeface="Times New Roman"/>
              </a:rPr>
              <a:t>pavyzdžiui, vykdant skrydį už matomumo zonos ribų, kylama aukščiau 120 m nuo artimiausio žemės paviršiaus, skrendant virš žmonių sambūrių / renginių metu, mėtant / purškiant medžiagas, ir kt.).</a:t>
            </a:r>
            <a:endParaRPr lang="en-US" i="1" kern="0">
              <a:effectLst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en-US" b="1" kern="0" err="1">
                <a:ea typeface="Aptos" panose="020B0004020202020204" pitchFamily="34" charset="0"/>
                <a:cs typeface="Times New Roman"/>
              </a:rPr>
              <a:t>Skirstoma</a:t>
            </a:r>
            <a:r>
              <a:rPr lang="en-US" b="1" kern="0">
                <a:ea typeface="Aptos" panose="020B0004020202020204" pitchFamily="34" charset="0"/>
                <a:cs typeface="Times New Roman"/>
              </a:rPr>
              <a:t> </a:t>
            </a:r>
            <a:r>
              <a:rPr lang="lt-LT" b="1" kern="0">
                <a:ea typeface="Aptos" panose="020B0004020202020204" pitchFamily="34" charset="0"/>
                <a:cs typeface="Times New Roman"/>
              </a:rPr>
              <a:t>į:</a:t>
            </a:r>
          </a:p>
          <a:p>
            <a:pPr>
              <a:spcAft>
                <a:spcPts val="800"/>
              </a:spcAft>
            </a:pP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Skrydžiai, kuriems išduotas TKA </a:t>
            </a:r>
            <a:r>
              <a:rPr lang="lt-LT" b="1" kern="0">
                <a:effectLst/>
                <a:ea typeface="Times New Roman" panose="02020603050405020304" pitchFamily="18" charset="0"/>
                <a:cs typeface="Times New Roman"/>
              </a:rPr>
              <a:t>naudojimo leidimas</a:t>
            </a: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;</a:t>
            </a:r>
            <a:endParaRPr lang="lt-LT" kern="100">
              <a:effectLst/>
              <a:ea typeface="Aptos" panose="020B0004020202020204" pitchFamily="34" charset="0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Skrydžiai pagal standartinius scenarijus (STS), kai TKA pateikta </a:t>
            </a:r>
            <a:r>
              <a:rPr lang="lt-LT" b="1" kern="0">
                <a:effectLst/>
                <a:ea typeface="Times New Roman" panose="02020603050405020304" pitchFamily="18" charset="0"/>
                <a:cs typeface="Times New Roman"/>
              </a:rPr>
              <a:t>naudojimo deklaracija</a:t>
            </a: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A2C0A-E6A4-7BF6-1C76-9EA70588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A3229-3602-FEFE-E2AE-2ABBC5C7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28B0BD-DC51-440E-8B50-FD794B714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AF74E-BA84-121E-3EF2-87BFCB934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6214D-8D30-4ED5-C19B-11FEB0EE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17" y="1997336"/>
            <a:ext cx="4494862" cy="31947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654449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F478D-1954-CC7E-E17B-F97CA523C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164F-1FED-36E3-11C1-7CBB5DA1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46224"/>
            <a:ext cx="9829800" cy="1325880"/>
          </a:xfrm>
        </p:spPr>
        <p:txBody>
          <a:bodyPr anchor="b">
            <a:normAutofit/>
          </a:bodyPr>
          <a:lstStyle/>
          <a:p>
            <a:r>
              <a:rPr lang="lt-LT" sz="4000">
                <a:latin typeface="Calibri "/>
              </a:rPr>
              <a:t>Sertifikuotoji kategorija</a:t>
            </a:r>
            <a:br>
              <a:rPr lang="lt-LT" sz="3600">
                <a:latin typeface="Calibri "/>
              </a:rPr>
            </a:br>
            <a:endParaRPr lang="en-US" sz="360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BB15-2399-5080-F2F1-04E9ED65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6" y="1854095"/>
            <a:ext cx="6245057" cy="4505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lt-LT" sz="2400" b="1" i="0">
                <a:effectLst/>
              </a:rPr>
              <a:t>Sertifikuota kategorija </a:t>
            </a:r>
            <a:r>
              <a:rPr lang="lt-LT" sz="2400" b="0" i="0">
                <a:effectLst/>
              </a:rPr>
              <a:t>skirta skrydžiams, kurie kelia didesnį rizikos lygį, nei nustatyta specialiojoje kategorijoje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arba</a:t>
            </a:r>
            <a:r>
              <a:rPr lang="en-US" sz="2400" b="0" i="0">
                <a:effectLst/>
              </a:rPr>
              <a:t> BO, </a:t>
            </a:r>
            <a:r>
              <a:rPr lang="en-US" sz="2400" b="0" i="0" err="1">
                <a:effectLst/>
              </a:rPr>
              <a:t>kuriems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taikomas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sertifikavimo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reikalavimas</a:t>
            </a:r>
            <a:r>
              <a:rPr lang="lt-LT" sz="2400" b="0" i="0">
                <a:effectLst/>
              </a:rPr>
              <a:t>.</a:t>
            </a:r>
            <a:endParaRPr lang="lt-LT" sz="2400" b="0" i="0">
              <a:effectLst/>
              <a:ea typeface="Calibri"/>
              <a:cs typeface="Calibri"/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lt-LT" sz="2400" b="0" i="0">
                <a:effectLst/>
              </a:rPr>
              <a:t>Sertifikuotos kategorijos skrydžių pavyzdžiai:</a:t>
            </a:r>
            <a:endParaRPr lang="lt-LT" sz="2400" b="0" i="0">
              <a:effectLst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</a:rPr>
              <a:t>BO </a:t>
            </a:r>
            <a:r>
              <a:rPr lang="lt-LT" sz="2400" b="0" i="0">
                <a:effectLst/>
              </a:rPr>
              <a:t>skrydžiai su keleiviais;</a:t>
            </a:r>
            <a:endParaRPr lang="lt-LT" sz="2400" b="0" i="0">
              <a:effectLst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0" i="0">
                <a:effectLst/>
              </a:rPr>
              <a:t>tam tikrais atvejais skrydžiai virš minios ar žmonių susibūrimų;</a:t>
            </a:r>
            <a:endParaRPr lang="lt-LT" sz="2400" b="0" i="0">
              <a:effectLst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0" i="0">
                <a:effectLst/>
              </a:rPr>
              <a:t>didelio svorio </a:t>
            </a:r>
            <a:r>
              <a:rPr lang="en-US" sz="2400" b="0" i="0">
                <a:effectLst/>
              </a:rPr>
              <a:t>BO </a:t>
            </a:r>
            <a:r>
              <a:rPr lang="lt-LT" sz="2400" b="0" i="0">
                <a:effectLst/>
              </a:rPr>
              <a:t>skrydžiai (orlaivis pritaikytas veikti be piloto viduje).</a:t>
            </a:r>
            <a:endParaRPr lang="lt-LT" sz="2400" b="0" i="0">
              <a:effectLst/>
              <a:ea typeface="Calibri"/>
              <a:cs typeface="Calibri"/>
            </a:endParaRPr>
          </a:p>
          <a:p>
            <a:endParaRPr lang="en-US" sz="17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EB5DB-23F7-D06C-DAE4-E1D8DC8F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C8659-3CBC-45E3-A9E7-C1B492F3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28B0BD-DC51-440E-8B50-FD794B714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drone flying in the sky&#10;&#10;AI-generated content may be incorrect.">
            <a:extLst>
              <a:ext uri="{FF2B5EF4-FFF2-40B4-BE49-F238E27FC236}">
                <a16:creationId xmlns:a16="http://schemas.microsoft.com/office/drawing/2014/main" id="{E399169A-AD2F-4AA7-5ECB-7FE9B673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97" y="2096362"/>
            <a:ext cx="5173364" cy="2908104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453DF-40EE-9D2A-8D32-7B714D576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27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72F96AB8B574C8BBB9189385A4A4F" ma:contentTypeVersion="14" ma:contentTypeDescription="Create a new document." ma:contentTypeScope="" ma:versionID="b1a17425a8d321c27a73e3743c3823ec">
  <xsd:schema xmlns:xsd="http://www.w3.org/2001/XMLSchema" xmlns:xs="http://www.w3.org/2001/XMLSchema" xmlns:p="http://schemas.microsoft.com/office/2006/metadata/properties" xmlns:ns3="734f43ae-5b26-43ba-8bda-70b6745bf0c7" xmlns:ns4="ca2ab630-6db4-48d1-b772-fcab37814420" targetNamespace="http://schemas.microsoft.com/office/2006/metadata/properties" ma:root="true" ma:fieldsID="1b5e7572186227700a41a4c394ee4a97" ns3:_="" ns4:_="">
    <xsd:import namespace="734f43ae-5b26-43ba-8bda-70b6745bf0c7"/>
    <xsd:import namespace="ca2ab630-6db4-48d1-b772-fcab378144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f43ae-5b26-43ba-8bda-70b6745bf0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ab630-6db4-48d1-b772-fcab37814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2ab630-6db4-48d1-b772-fcab37814420" xsi:nil="true"/>
  </documentManagement>
</p:properties>
</file>

<file path=customXml/itemProps1.xml><?xml version="1.0" encoding="utf-8"?>
<ds:datastoreItem xmlns:ds="http://schemas.openxmlformats.org/officeDocument/2006/customXml" ds:itemID="{BA6C8ECA-0F4C-4781-B0FF-735F337028F7}">
  <ds:schemaRefs>
    <ds:schemaRef ds:uri="734f43ae-5b26-43ba-8bda-70b6745bf0c7"/>
    <ds:schemaRef ds:uri="ca2ab630-6db4-48d1-b772-fcab37814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5718E0-DB63-4332-8D06-C1276C4F3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640AF-DA58-4976-A794-2C129460F18A}">
  <ds:schemaRefs>
    <ds:schemaRef ds:uri="734f43ae-5b26-43ba-8bda-70b6745bf0c7"/>
    <ds:schemaRef ds:uri="ca2ab630-6db4-48d1-b772-fcab37814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Plačiaekranė</PresentationFormat>
  <Paragraphs>92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Calibri </vt:lpstr>
      <vt:lpstr>Calibri  </vt:lpstr>
      <vt:lpstr>Calibri Light</vt:lpstr>
      <vt:lpstr>Open Sans</vt:lpstr>
      <vt:lpstr>Times New Roman</vt:lpstr>
      <vt:lpstr>Office Theme</vt:lpstr>
      <vt:lpstr>„PowerPoint“ pateiktis</vt:lpstr>
      <vt:lpstr>Turinys </vt:lpstr>
      <vt:lpstr>Bepiločio orlaivio savininko pareigos (UAS naudotojas)  </vt:lpstr>
      <vt:lpstr>Nuotolinio piloto pareigos </vt:lpstr>
      <vt:lpstr>Skrydžių skirstymas </vt:lpstr>
      <vt:lpstr>Atviroji kategorija </vt:lpstr>
      <vt:lpstr>„PowerPoint“ pateiktis</vt:lpstr>
      <vt:lpstr>Specialioji kategorija </vt:lpstr>
      <vt:lpstr>Sertifikuotoji kategorija </vt:lpstr>
      <vt:lpstr>Daugiau informacijos rasite TKA svetainėje </vt:lpstr>
      <vt:lpstr>„PowerPoint“ pateiktis</vt:lpstr>
      <vt:lpstr>„PowerPoint“ pateiktis</vt:lpstr>
      <vt:lpstr>uas@tka.lt  0 700 35045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Egidijus Mykolaitis</dc:creator>
  <cp:lastModifiedBy>Daina Čečkauskienė</cp:lastModifiedBy>
  <cp:revision>2</cp:revision>
  <dcterms:created xsi:type="dcterms:W3CDTF">2023-03-13T08:42:56Z</dcterms:created>
  <dcterms:modified xsi:type="dcterms:W3CDTF">2025-03-05T14:04:14Z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0x010100ADE72F96AB8B574C8BBB9189385A4A4F</vt:lpwstr>
  </property>
</Properties>
</file>