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Lst>
  <p:notesMasterIdLst>
    <p:notesMasterId r:id="rId20"/>
  </p:notesMasterIdLst>
  <p:sldIdLst>
    <p:sldId id="256" r:id="rId5"/>
    <p:sldId id="264" r:id="rId6"/>
    <p:sldId id="295" r:id="rId7"/>
    <p:sldId id="278" r:id="rId8"/>
    <p:sldId id="291" r:id="rId9"/>
    <p:sldId id="282" r:id="rId10"/>
    <p:sldId id="287" r:id="rId11"/>
    <p:sldId id="283" r:id="rId12"/>
    <p:sldId id="276" r:id="rId13"/>
    <p:sldId id="259" r:id="rId14"/>
    <p:sldId id="267" r:id="rId15"/>
    <p:sldId id="268" r:id="rId16"/>
    <p:sldId id="270" r:id="rId17"/>
    <p:sldId id="269"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C8A"/>
    <a:srgbClr val="005C51"/>
    <a:srgbClr val="C7EB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94654"/>
  </p:normalViewPr>
  <p:slideViewPr>
    <p:cSldViewPr snapToGrid="0">
      <p:cViewPr varScale="1">
        <p:scale>
          <a:sx n="108" d="100"/>
          <a:sy n="108" d="100"/>
        </p:scale>
        <p:origin x="6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a:t>Veiksmų kiekis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doughnutChart>
        <c:varyColors val="1"/>
        <c:ser>
          <c:idx val="0"/>
          <c:order val="0"/>
          <c:tx>
            <c:strRef>
              <c:f>Sheet1!$B$1</c:f>
              <c:strCache>
                <c:ptCount val="1"/>
                <c:pt idx="0">
                  <c:v>Užduočių kiekis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F6-40BC-8991-D11BA14999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FA-43FE-B60F-151CE5ECA57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E6F6-40BC-8991-D11BA1499964}"/>
              </c:ext>
            </c:extLst>
          </c:dPt>
          <c:dLbls>
            <c:dLbl>
              <c:idx val="0"/>
              <c:layout>
                <c:manualLayout>
                  <c:x val="4.7307440358834121E-2"/>
                  <c:y val="-0.10636154613347516"/>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6F6-40BC-8991-D11BA1499964}"/>
                </c:ext>
              </c:extLst>
            </c:dLbl>
            <c:dLbl>
              <c:idx val="1"/>
              <c:layout>
                <c:manualLayout>
                  <c:x val="6.082385188992958E-2"/>
                  <c:y val="7.3594129982815157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7FA-43FE-B60F-151CE5ECA571}"/>
                </c:ext>
              </c:extLst>
            </c:dLbl>
            <c:dLbl>
              <c:idx val="2"/>
              <c:layout>
                <c:manualLayout>
                  <c:x val="-1.6122134436499583E-2"/>
                  <c:y val="-0.22410024254513358"/>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6F6-40BC-8991-D11BA14999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Pagerinti švietimo paslaugų prieinamumą</c:v>
                </c:pt>
                <c:pt idx="1">
                  <c:v>Kurti ir vystyti palankią aplinką verslo plėtrai</c:v>
                </c:pt>
                <c:pt idx="2">
                  <c:v>Užtikrinti tvarią aplinką</c:v>
                </c:pt>
              </c:strCache>
            </c:strRef>
          </c:cat>
          <c:val>
            <c:numRef>
              <c:f>Sheet1!$B$2:$B$4</c:f>
              <c:numCache>
                <c:formatCode>General</c:formatCode>
                <c:ptCount val="3"/>
                <c:pt idx="0">
                  <c:v>3</c:v>
                </c:pt>
                <c:pt idx="1">
                  <c:v>5</c:v>
                </c:pt>
                <c:pt idx="2">
                  <c:v>6</c:v>
                </c:pt>
              </c:numCache>
            </c:numRef>
          </c:val>
          <c:extLst>
            <c:ext xmlns:c16="http://schemas.microsoft.com/office/drawing/2014/chart" uri="{C3380CC4-5D6E-409C-BE32-E72D297353CC}">
              <c16:uniqueId val="{00000000-E6F6-40BC-8991-D11BA149996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5460758909093314"/>
          <c:y val="0.2400105593737199"/>
          <c:w val="0.41584347411119066"/>
          <c:h val="0.58826317085949287"/>
        </c:manualLayout>
      </c:layout>
      <c:overlay val="0"/>
      <c:spPr>
        <a:noFill/>
        <a:ln>
          <a:noFill/>
        </a:ln>
        <a:effectLst>
          <a:softEdge rad="215900"/>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pieChart>
        <c:varyColors val="1"/>
        <c:ser>
          <c:idx val="0"/>
          <c:order val="0"/>
          <c:tx>
            <c:strRef>
              <c:f>Sheet1!$B$1</c:f>
              <c:strCache>
                <c:ptCount val="1"/>
                <c:pt idx="0">
                  <c:v>Bendras lėšų poreikis,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3921-4EBC-A53D-A93E4B82183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3921-4EBC-A53D-A93E4B82183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3921-4EBC-A53D-A93E4B821832}"/>
              </c:ext>
            </c:extLst>
          </c:dPt>
          <c:dLbls>
            <c:dLbl>
              <c:idx val="0"/>
              <c:layout>
                <c:manualLayout>
                  <c:x val="0"/>
                  <c:y val="5.00632195971881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A4232B4A-05D7-114A-8F58-E3E9D09C0A40}" type="CELLRANGE">
                      <a:rPr lang="en-US"/>
                      <a:pPr>
                        <a:defRPr/>
                      </a:pPr>
                      <a:t>[LANGELIŲ DIAPAZONAS]</a:t>
                    </a:fld>
                    <a:endParaRPr lang="lt-LT"/>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bestFit"/>
              <c:showLegendKey val="0"/>
              <c:showVal val="0"/>
              <c:showCatName val="0"/>
              <c:showSerName val="0"/>
              <c:showPercent val="0"/>
              <c:showBubbleSize val="0"/>
              <c:extLst>
                <c:ext xmlns:c15="http://schemas.microsoft.com/office/drawing/2012/chart" uri="{CE6537A1-D6FC-4f65-9D91-7224C49458BB}">
                  <c15:layout>
                    <c:manualLayout>
                      <c:w val="0.23315321809477016"/>
                      <c:h val="0.11356006978628852"/>
                    </c:manualLayout>
                  </c15:layout>
                  <c15:dlblFieldTable/>
                  <c15:showDataLabelsRange val="1"/>
                </c:ext>
                <c:ext xmlns:c16="http://schemas.microsoft.com/office/drawing/2014/chart" uri="{C3380CC4-5D6E-409C-BE32-E72D297353CC}">
                  <c16:uniqueId val="{00000002-3921-4EBC-A53D-A93E4B821832}"/>
                </c:ext>
              </c:extLst>
            </c:dLbl>
            <c:dLbl>
              <c:idx val="1"/>
              <c:tx>
                <c:rich>
                  <a:bodyPr/>
                  <a:lstStyle/>
                  <a:p>
                    <a:fld id="{A45BCA6F-6949-BF40-8699-8A5BFEC14301}" type="CELLRANGE">
                      <a:rPr lang="en-US"/>
                      <a:pPr/>
                      <a:t>[LANGELIŲ DIAPAZONAS]</a:t>
                    </a:fld>
                    <a:endParaRPr lang="lt-LT"/>
                  </a:p>
                </c:rich>
              </c:tx>
              <c:dLblPos val="outEnd"/>
              <c:showLegendKey val="0"/>
              <c:showVal val="0"/>
              <c:showCatName val="0"/>
              <c:showSerName val="0"/>
              <c:showPercent val="0"/>
              <c:showBubbleSize val="0"/>
              <c:extLst>
                <c:ext xmlns:c15="http://schemas.microsoft.com/office/drawing/2012/chart" uri="{CE6537A1-D6FC-4f65-9D91-7224C49458BB}">
                  <c15:layout>
                    <c:manualLayout>
                      <c:w val="0.24048330137396406"/>
                      <c:h val="0.13441974461845027"/>
                    </c:manualLayout>
                  </c15:layout>
                  <c15:dlblFieldTable/>
                  <c15:showDataLabelsRange val="1"/>
                </c:ext>
                <c:ext xmlns:c16="http://schemas.microsoft.com/office/drawing/2014/chart" uri="{C3380CC4-5D6E-409C-BE32-E72D297353CC}">
                  <c16:uniqueId val="{00000001-3921-4EBC-A53D-A93E4B821832}"/>
                </c:ext>
              </c:extLst>
            </c:dLbl>
            <c:dLbl>
              <c:idx val="2"/>
              <c:tx>
                <c:rich>
                  <a:bodyPr/>
                  <a:lstStyle/>
                  <a:p>
                    <a:fld id="{B8384E2C-4BB2-5E4A-ADFD-0B36A6CFE712}" type="CELLRANGE">
                      <a:rPr lang="en-US"/>
                      <a:pPr/>
                      <a:t>[LANGELIŲ DIAPAZONAS]</a:t>
                    </a:fld>
                    <a:endParaRPr lang="lt-LT"/>
                  </a:p>
                </c:rich>
              </c:tx>
              <c:dLblPos val="outEnd"/>
              <c:showLegendKey val="0"/>
              <c:showVal val="0"/>
              <c:showCatName val="0"/>
              <c:showSerName val="0"/>
              <c:showPercent val="0"/>
              <c:showBubbleSize val="0"/>
              <c:extLst>
                <c:ext xmlns:c15="http://schemas.microsoft.com/office/drawing/2012/chart" uri="{CE6537A1-D6FC-4f65-9D91-7224C49458BB}">
                  <c15:layout>
                    <c:manualLayout>
                      <c:w val="0.23709764318201751"/>
                      <c:h val="0.13441974461845027"/>
                    </c:manualLayout>
                  </c15:layout>
                  <c15:dlblFieldTable/>
                  <c15:showDataLabelsRange val="1"/>
                </c:ext>
                <c:ext xmlns:c16="http://schemas.microsoft.com/office/drawing/2014/chart" uri="{C3380CC4-5D6E-409C-BE32-E72D297353CC}">
                  <c16:uniqueId val="{00000003-3921-4EBC-A53D-A93E4B82183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Sheet1!$A$2:$A$4</c:f>
              <c:strCache>
                <c:ptCount val="3"/>
                <c:pt idx="0">
                  <c:v>Pagerinti švietimo paslaugų prieinamumą</c:v>
                </c:pt>
                <c:pt idx="1">
                  <c:v>Kurti ir vystyti palankią aplinką verslo plėtrai</c:v>
                </c:pt>
                <c:pt idx="2">
                  <c:v>Užtikrinti tvarią aplinką</c:v>
                </c:pt>
              </c:strCache>
            </c:strRef>
          </c:cat>
          <c:val>
            <c:numRef>
              <c:f>Sheet1!$B$2:$B$4</c:f>
              <c:numCache>
                <c:formatCode>General</c:formatCode>
                <c:ptCount val="3"/>
                <c:pt idx="0">
                  <c:v>5822198.1200000001</c:v>
                </c:pt>
                <c:pt idx="1">
                  <c:v>16484656</c:v>
                </c:pt>
                <c:pt idx="2">
                  <c:v>15100000</c:v>
                </c:pt>
              </c:numCache>
            </c:numRef>
          </c:val>
          <c:extLst>
            <c:ext xmlns:c15="http://schemas.microsoft.com/office/drawing/2012/chart" uri="{02D57815-91ED-43cb-92C2-25804820EDAC}">
              <c15:datalabelsRange>
                <c15:f>Sheet1!$B$2:$B$4</c15:f>
                <c15:dlblRangeCache>
                  <c:ptCount val="3"/>
                  <c:pt idx="0">
                    <c:v>5 822 198 €</c:v>
                  </c:pt>
                  <c:pt idx="1">
                    <c:v>16 484 656 €</c:v>
                  </c:pt>
                  <c:pt idx="2">
                    <c:v>15 100 000 €</c:v>
                  </c:pt>
                </c15:dlblRangeCache>
              </c15:datalabelsRange>
            </c:ext>
            <c:ext xmlns:c16="http://schemas.microsoft.com/office/drawing/2014/chart" uri="{C3380CC4-5D6E-409C-BE32-E72D297353CC}">
              <c16:uniqueId val="{00000000-3921-4EBC-A53D-A93E4B821832}"/>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a:t>Lėšų pasiskirstymas</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9.5505782480314966E-2"/>
          <c:y val="4.6957120635019653E-2"/>
          <c:w val="0.87949421751968504"/>
          <c:h val="0.64083509837382513"/>
        </c:manualLayout>
      </c:layout>
      <c:barChart>
        <c:barDir val="col"/>
        <c:grouping val="stacked"/>
        <c:varyColors val="0"/>
        <c:ser>
          <c:idx val="0"/>
          <c:order val="0"/>
          <c:tx>
            <c:strRef>
              <c:f>Sheet1!$B$1</c:f>
              <c:strCache>
                <c:ptCount val="1"/>
                <c:pt idx="0">
                  <c:v>ES fondų lėšos</c:v>
                </c:pt>
              </c:strCache>
            </c:strRef>
          </c:tx>
          <c:spPr>
            <a:solidFill>
              <a:schemeClr val="accent1"/>
            </a:solidFill>
            <a:ln>
              <a:noFill/>
            </a:ln>
            <a:effectLst/>
          </c:spPr>
          <c:invertIfNegative val="0"/>
          <c:cat>
            <c:strRef>
              <c:f>Sheet1!$A$2:$A$4</c:f>
              <c:strCache>
                <c:ptCount val="3"/>
                <c:pt idx="0">
                  <c:v>Pagerinti švietimo paslaugų prieinamumą</c:v>
                </c:pt>
                <c:pt idx="1">
                  <c:v>Kurti ir vystyti palankią aplinką verslo plėtrai</c:v>
                </c:pt>
                <c:pt idx="2">
                  <c:v>Užtikrinti tvarią aplinką</c:v>
                </c:pt>
              </c:strCache>
            </c:strRef>
          </c:cat>
          <c:val>
            <c:numRef>
              <c:f>Sheet1!$B$2:$B$4</c:f>
              <c:numCache>
                <c:formatCode>General</c:formatCode>
                <c:ptCount val="3"/>
                <c:pt idx="0">
                  <c:v>4948868.4020000007</c:v>
                </c:pt>
                <c:pt idx="1">
                  <c:v>14011957.6</c:v>
                </c:pt>
                <c:pt idx="2">
                  <c:v>12835000</c:v>
                </c:pt>
              </c:numCache>
            </c:numRef>
          </c:val>
          <c:extLst>
            <c:ext xmlns:c16="http://schemas.microsoft.com/office/drawing/2014/chart" uri="{C3380CC4-5D6E-409C-BE32-E72D297353CC}">
              <c16:uniqueId val="{00000000-C626-4F6F-9AE6-BCF5D757BA08}"/>
            </c:ext>
          </c:extLst>
        </c:ser>
        <c:ser>
          <c:idx val="1"/>
          <c:order val="1"/>
          <c:tx>
            <c:strRef>
              <c:f>Sheet1!$C$1</c:f>
              <c:strCache>
                <c:ptCount val="1"/>
                <c:pt idx="0">
                  <c:v>Lietuvos Respublikos valstybės biudžeto bendrojo finansavimo lėšos</c:v>
                </c:pt>
              </c:strCache>
            </c:strRef>
          </c:tx>
          <c:spPr>
            <a:solidFill>
              <a:schemeClr val="accent2"/>
            </a:solidFill>
            <a:ln>
              <a:noFill/>
            </a:ln>
            <a:effectLst/>
          </c:spPr>
          <c:invertIfNegative val="0"/>
          <c:cat>
            <c:strRef>
              <c:f>Sheet1!$A$2:$A$4</c:f>
              <c:strCache>
                <c:ptCount val="3"/>
                <c:pt idx="0">
                  <c:v>Pagerinti švietimo paslaugų prieinamumą</c:v>
                </c:pt>
                <c:pt idx="1">
                  <c:v>Kurti ir vystyti palankią aplinką verslo plėtrai</c:v>
                </c:pt>
                <c:pt idx="2">
                  <c:v>Užtikrinti tvarią aplinką</c:v>
                </c:pt>
              </c:strCache>
            </c:strRef>
          </c:cat>
          <c:val>
            <c:numRef>
              <c:f>Sheet1!$C$2:$C$4</c:f>
              <c:numCache>
                <c:formatCode>General</c:formatCode>
                <c:ptCount val="3"/>
                <c:pt idx="0">
                  <c:v>0</c:v>
                </c:pt>
                <c:pt idx="1">
                  <c:v>0</c:v>
                </c:pt>
                <c:pt idx="2">
                  <c:v>0</c:v>
                </c:pt>
              </c:numCache>
            </c:numRef>
          </c:val>
          <c:extLst>
            <c:ext xmlns:c16="http://schemas.microsoft.com/office/drawing/2014/chart" uri="{C3380CC4-5D6E-409C-BE32-E72D297353CC}">
              <c16:uniqueId val="{00000001-C626-4F6F-9AE6-BCF5D757BA08}"/>
            </c:ext>
          </c:extLst>
        </c:ser>
        <c:ser>
          <c:idx val="2"/>
          <c:order val="2"/>
          <c:tx>
            <c:strRef>
              <c:f>Sheet1!$D$1</c:f>
              <c:strCache>
                <c:ptCount val="1"/>
                <c:pt idx="0">
                  <c:v>Savivaldybės (-ių) biudžeto (-ų) lėšos</c:v>
                </c:pt>
              </c:strCache>
            </c:strRef>
          </c:tx>
          <c:spPr>
            <a:solidFill>
              <a:schemeClr val="accent3"/>
            </a:solidFill>
            <a:ln>
              <a:noFill/>
            </a:ln>
            <a:effectLst/>
          </c:spPr>
          <c:invertIfNegative val="0"/>
          <c:cat>
            <c:strRef>
              <c:f>Sheet1!$A$2:$A$4</c:f>
              <c:strCache>
                <c:ptCount val="3"/>
                <c:pt idx="0">
                  <c:v>Pagerinti švietimo paslaugų prieinamumą</c:v>
                </c:pt>
                <c:pt idx="1">
                  <c:v>Kurti ir vystyti palankią aplinką verslo plėtrai</c:v>
                </c:pt>
                <c:pt idx="2">
                  <c:v>Užtikrinti tvarią aplinką</c:v>
                </c:pt>
              </c:strCache>
            </c:strRef>
          </c:cat>
          <c:val>
            <c:numRef>
              <c:f>Sheet1!$D$2:$D$4</c:f>
              <c:numCache>
                <c:formatCode>General</c:formatCode>
                <c:ptCount val="3"/>
                <c:pt idx="0">
                  <c:v>873329.71799999999</c:v>
                </c:pt>
                <c:pt idx="1">
                  <c:v>2472698.4</c:v>
                </c:pt>
                <c:pt idx="2">
                  <c:v>2265000</c:v>
                </c:pt>
              </c:numCache>
            </c:numRef>
          </c:val>
          <c:extLst>
            <c:ext xmlns:c16="http://schemas.microsoft.com/office/drawing/2014/chart" uri="{C3380CC4-5D6E-409C-BE32-E72D297353CC}">
              <c16:uniqueId val="{00000002-C626-4F6F-9AE6-BCF5D757BA08}"/>
            </c:ext>
          </c:extLst>
        </c:ser>
        <c:dLbls>
          <c:showLegendKey val="0"/>
          <c:showVal val="0"/>
          <c:showCatName val="0"/>
          <c:showSerName val="0"/>
          <c:showPercent val="0"/>
          <c:showBubbleSize val="0"/>
        </c:dLbls>
        <c:gapWidth val="150"/>
        <c:overlap val="100"/>
        <c:axId val="336173456"/>
        <c:axId val="842086224"/>
      </c:barChart>
      <c:catAx>
        <c:axId val="33617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842086224"/>
        <c:crosses val="autoZero"/>
        <c:auto val="1"/>
        <c:lblAlgn val="ctr"/>
        <c:lblOffset val="100"/>
        <c:noMultiLvlLbl val="0"/>
      </c:catAx>
      <c:valAx>
        <c:axId val="842086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3617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C3577-9B68-43D7-8687-38F9B93A43FF}"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8FCEA-24B5-4136-BB11-2F781AD742CA}" type="slidenum">
              <a:rPr lang="en-US" smtClean="0"/>
              <a:t>‹#›</a:t>
            </a:fld>
            <a:endParaRPr lang="en-US"/>
          </a:p>
        </p:txBody>
      </p:sp>
    </p:spTree>
    <p:extLst>
      <p:ext uri="{BB962C8B-B14F-4D97-AF65-F5344CB8AC3E}">
        <p14:creationId xmlns:p14="http://schemas.microsoft.com/office/powerpoint/2010/main" val="358057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a:t>Kokiu pagrindu rengiame?</a:t>
            </a:r>
            <a:endParaRPr lang="en-US"/>
          </a:p>
        </p:txBody>
      </p:sp>
      <p:sp>
        <p:nvSpPr>
          <p:cNvPr id="4" name="Slide Number Placeholder 3"/>
          <p:cNvSpPr>
            <a:spLocks noGrp="1"/>
          </p:cNvSpPr>
          <p:nvPr>
            <p:ph type="sldNum" sz="quarter" idx="5"/>
          </p:nvPr>
        </p:nvSpPr>
        <p:spPr/>
        <p:txBody>
          <a:bodyPr/>
          <a:lstStyle/>
          <a:p>
            <a:fld id="{3638FCEA-24B5-4136-BB11-2F781AD742CA}" type="slidenum">
              <a:rPr lang="en-US" smtClean="0"/>
              <a:t>2</a:t>
            </a:fld>
            <a:endParaRPr lang="en-US"/>
          </a:p>
        </p:txBody>
      </p:sp>
    </p:spTree>
    <p:extLst>
      <p:ext uri="{BB962C8B-B14F-4D97-AF65-F5344CB8AC3E}">
        <p14:creationId xmlns:p14="http://schemas.microsoft.com/office/powerpoint/2010/main" val="224265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a:t>Kokiu pagrindu rengiame?</a:t>
            </a:r>
            <a:endParaRPr lang="en-US"/>
          </a:p>
        </p:txBody>
      </p:sp>
      <p:sp>
        <p:nvSpPr>
          <p:cNvPr id="4" name="Slide Number Placeholder 3"/>
          <p:cNvSpPr>
            <a:spLocks noGrp="1"/>
          </p:cNvSpPr>
          <p:nvPr>
            <p:ph type="sldNum" sz="quarter" idx="5"/>
          </p:nvPr>
        </p:nvSpPr>
        <p:spPr/>
        <p:txBody>
          <a:bodyPr/>
          <a:lstStyle/>
          <a:p>
            <a:fld id="{3638FCEA-24B5-4136-BB11-2F781AD742CA}" type="slidenum">
              <a:rPr lang="en-US" smtClean="0"/>
              <a:t>3</a:t>
            </a:fld>
            <a:endParaRPr lang="en-US"/>
          </a:p>
        </p:txBody>
      </p:sp>
    </p:spTree>
    <p:extLst>
      <p:ext uri="{BB962C8B-B14F-4D97-AF65-F5344CB8AC3E}">
        <p14:creationId xmlns:p14="http://schemas.microsoft.com/office/powerpoint/2010/main" val="1934901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689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4525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083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2585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891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970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955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7138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766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235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69977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46124076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41625" y="2406466"/>
            <a:ext cx="6422625" cy="1989296"/>
          </a:xfrm>
        </p:spPr>
        <p:txBody>
          <a:bodyPr>
            <a:normAutofit fontScale="90000"/>
          </a:bodyPr>
          <a:lstStyle/>
          <a:p>
            <a:br>
              <a:rPr lang="lt-LT" sz="5400" b="1" dirty="0">
                <a:solidFill>
                  <a:srgbClr val="01AC8A"/>
                </a:solidFill>
                <a:latin typeface="Franklin Gothic"/>
                <a:ea typeface="+mj-lt"/>
                <a:cs typeface="+mj-lt"/>
              </a:rPr>
            </a:br>
            <a:r>
              <a:rPr lang="en-US" sz="5400" b="1" dirty="0">
                <a:solidFill>
                  <a:srgbClr val="01AC8A"/>
                </a:solidFill>
                <a:latin typeface="Franklin Gothic"/>
                <a:ea typeface="+mj-lt"/>
                <a:cs typeface="+mj-lt"/>
              </a:rPr>
              <a:t>ALYTAUS MIESTO TVARIOS PLĖTROS STRATEGIJA</a:t>
            </a:r>
            <a:endParaRPr lang="lt-LT" sz="5400" b="1" dirty="0">
              <a:latin typeface="Franklin Gothic"/>
              <a:cs typeface="+mj-lt"/>
            </a:endParaRPr>
          </a:p>
        </p:txBody>
      </p:sp>
      <p:sp>
        <p:nvSpPr>
          <p:cNvPr id="13" name="Rectangle 12">
            <a:extLst>
              <a:ext uri="{FF2B5EF4-FFF2-40B4-BE49-F238E27FC236}">
                <a16:creationId xmlns:a16="http://schemas.microsoft.com/office/drawing/2014/main" id="{01FEC753-1F1C-DCC1-201C-9F7FAD76D64C}"/>
              </a:ext>
            </a:extLst>
          </p:cNvPr>
          <p:cNvSpPr/>
          <p:nvPr/>
        </p:nvSpPr>
        <p:spPr>
          <a:xfrm>
            <a:off x="5258249" y="445704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B75D4-1B9F-410C-26E3-2FBE66515ABF}"/>
              </a:ext>
            </a:extLst>
          </p:cNvPr>
          <p:cNvSpPr>
            <a:spLocks noGrp="1"/>
          </p:cNvSpPr>
          <p:nvPr>
            <p:ph type="title"/>
          </p:nvPr>
        </p:nvSpPr>
        <p:spPr>
          <a:xfrm>
            <a:off x="1769534" y="252236"/>
            <a:ext cx="8660997" cy="1325563"/>
          </a:xfrm>
        </p:spPr>
        <p:txBody>
          <a:bodyPr/>
          <a:lstStyle/>
          <a:p>
            <a:pPr algn="ctr"/>
            <a:r>
              <a:rPr lang="lt-LT" sz="3600" b="1">
                <a:solidFill>
                  <a:srgbClr val="01AC8A"/>
                </a:solidFill>
                <a:latin typeface="Franklin Gothic"/>
                <a:ea typeface="+mj-lt"/>
                <a:cs typeface="+mj-lt"/>
              </a:rPr>
              <a:t>Iškelti uždaviniai</a:t>
            </a:r>
            <a:endParaRPr lang="en-US" sz="3600" b="1">
              <a:solidFill>
                <a:srgbClr val="01AC8A"/>
              </a:solidFill>
              <a:latin typeface="Franklin Gothic"/>
            </a:endParaRPr>
          </a:p>
        </p:txBody>
      </p:sp>
      <p:sp>
        <p:nvSpPr>
          <p:cNvPr id="255" name="Rectangle: Folded Corner 254">
            <a:extLst>
              <a:ext uri="{FF2B5EF4-FFF2-40B4-BE49-F238E27FC236}">
                <a16:creationId xmlns:a16="http://schemas.microsoft.com/office/drawing/2014/main" id="{8593F077-F3F7-052D-4943-9DF278DA8908}"/>
              </a:ext>
            </a:extLst>
          </p:cNvPr>
          <p:cNvSpPr/>
          <p:nvPr/>
        </p:nvSpPr>
        <p:spPr>
          <a:xfrm>
            <a:off x="1632857" y="2449286"/>
            <a:ext cx="2447269" cy="2463397"/>
          </a:xfrm>
          <a:prstGeom prst="foldedCorner">
            <a:avLst/>
          </a:prstGeom>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sz="2000" dirty="0" err="1">
                <a:cs typeface="Calibri"/>
              </a:rPr>
              <a:t>Pagerinti</a:t>
            </a:r>
            <a:r>
              <a:rPr lang="en-US" sz="2000" dirty="0">
                <a:cs typeface="Calibri"/>
              </a:rPr>
              <a:t> </a:t>
            </a:r>
            <a:r>
              <a:rPr lang="en-US" sz="2000" dirty="0" err="1">
                <a:cs typeface="Calibri"/>
              </a:rPr>
              <a:t>švietimo</a:t>
            </a:r>
            <a:r>
              <a:rPr lang="en-US" sz="2000" dirty="0">
                <a:cs typeface="Calibri"/>
              </a:rPr>
              <a:t> </a:t>
            </a:r>
            <a:r>
              <a:rPr lang="en-US" sz="2000" dirty="0" err="1">
                <a:cs typeface="Calibri"/>
              </a:rPr>
              <a:t>paslaugų</a:t>
            </a:r>
            <a:r>
              <a:rPr lang="en-US" sz="2000" dirty="0">
                <a:cs typeface="Calibri"/>
              </a:rPr>
              <a:t> </a:t>
            </a:r>
            <a:r>
              <a:rPr lang="en-US" sz="2000" dirty="0" err="1">
                <a:cs typeface="Calibri"/>
              </a:rPr>
              <a:t>prieinamumą</a:t>
            </a:r>
            <a:r>
              <a:rPr lang="en-US" sz="2000" dirty="0">
                <a:cs typeface="Calibri"/>
              </a:rPr>
              <a:t>.</a:t>
            </a:r>
          </a:p>
        </p:txBody>
      </p:sp>
      <p:sp>
        <p:nvSpPr>
          <p:cNvPr id="260" name="Rectangle: Folded Corner 259">
            <a:extLst>
              <a:ext uri="{FF2B5EF4-FFF2-40B4-BE49-F238E27FC236}">
                <a16:creationId xmlns:a16="http://schemas.microsoft.com/office/drawing/2014/main" id="{5175D755-DC03-F93C-54AD-555E1022DE0C}"/>
              </a:ext>
            </a:extLst>
          </p:cNvPr>
          <p:cNvSpPr/>
          <p:nvPr/>
        </p:nvSpPr>
        <p:spPr>
          <a:xfrm>
            <a:off x="4874380" y="2449285"/>
            <a:ext cx="2447269" cy="2463397"/>
          </a:xfrm>
          <a:prstGeom prst="foldedCorner">
            <a:avLst/>
          </a:prstGeom>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sz="2000" dirty="0" err="1">
                <a:cs typeface="Calibri"/>
              </a:rPr>
              <a:t>Sukurti</a:t>
            </a:r>
            <a:r>
              <a:rPr lang="en-US" sz="2000" dirty="0">
                <a:cs typeface="Calibri"/>
              </a:rPr>
              <a:t> </a:t>
            </a:r>
            <a:r>
              <a:rPr lang="en-US" sz="2000" dirty="0" err="1">
                <a:cs typeface="Calibri"/>
              </a:rPr>
              <a:t>palankią</a:t>
            </a:r>
            <a:r>
              <a:rPr lang="en-US" sz="2000" dirty="0">
                <a:cs typeface="Calibri"/>
              </a:rPr>
              <a:t> </a:t>
            </a:r>
            <a:r>
              <a:rPr lang="en-US" sz="2000" dirty="0" err="1">
                <a:cs typeface="Calibri"/>
              </a:rPr>
              <a:t>aplinką</a:t>
            </a:r>
            <a:r>
              <a:rPr lang="en-US" sz="2000" dirty="0">
                <a:cs typeface="Calibri"/>
              </a:rPr>
              <a:t> </a:t>
            </a:r>
            <a:r>
              <a:rPr lang="en-US" sz="2000" dirty="0" err="1">
                <a:cs typeface="Calibri"/>
              </a:rPr>
              <a:t>verslo</a:t>
            </a:r>
            <a:r>
              <a:rPr lang="en-US" sz="2000" dirty="0">
                <a:cs typeface="Calibri"/>
              </a:rPr>
              <a:t> </a:t>
            </a:r>
            <a:r>
              <a:rPr lang="en-US" sz="2000" dirty="0" err="1">
                <a:cs typeface="Calibri"/>
              </a:rPr>
              <a:t>plėtrai</a:t>
            </a:r>
            <a:r>
              <a:rPr lang="en-US" sz="2000" dirty="0">
                <a:cs typeface="Calibri"/>
              </a:rPr>
              <a:t>.</a:t>
            </a:r>
          </a:p>
        </p:txBody>
      </p:sp>
      <p:sp>
        <p:nvSpPr>
          <p:cNvPr id="261" name="Rectangle: Folded Corner 260">
            <a:extLst>
              <a:ext uri="{FF2B5EF4-FFF2-40B4-BE49-F238E27FC236}">
                <a16:creationId xmlns:a16="http://schemas.microsoft.com/office/drawing/2014/main" id="{B16CCC34-C829-E8E4-1A47-4E9331E92A0E}"/>
              </a:ext>
            </a:extLst>
          </p:cNvPr>
          <p:cNvSpPr/>
          <p:nvPr/>
        </p:nvSpPr>
        <p:spPr>
          <a:xfrm>
            <a:off x="8083650" y="2449286"/>
            <a:ext cx="2447269" cy="2463397"/>
          </a:xfrm>
          <a:prstGeom prst="foldedCorner">
            <a:avLst/>
          </a:prstGeom>
          <a:ln/>
        </p:spPr>
        <p:style>
          <a:lnRef idx="0">
            <a:schemeClr val="accent2"/>
          </a:lnRef>
          <a:fillRef idx="3">
            <a:schemeClr val="accent2"/>
          </a:fillRef>
          <a:effectRef idx="3">
            <a:schemeClr val="accent2"/>
          </a:effectRef>
          <a:fontRef idx="minor">
            <a:schemeClr val="lt1"/>
          </a:fontRef>
        </p:style>
        <p:txBody>
          <a:bodyPr lIns="91440" tIns="45720" rIns="91440" bIns="45720" rtlCol="0" anchor="ctr"/>
          <a:lstStyle/>
          <a:p>
            <a:pPr algn="ctr"/>
            <a:r>
              <a:rPr lang="en-US" sz="2000" dirty="0" err="1">
                <a:cs typeface="Calibri"/>
              </a:rPr>
              <a:t>Užtikrinti</a:t>
            </a:r>
            <a:r>
              <a:rPr lang="en-US" sz="2000" dirty="0">
                <a:cs typeface="Calibri"/>
              </a:rPr>
              <a:t> </a:t>
            </a:r>
            <a:r>
              <a:rPr lang="en-US" sz="2000" dirty="0" err="1">
                <a:cs typeface="Calibri"/>
              </a:rPr>
              <a:t>tvarią</a:t>
            </a:r>
            <a:r>
              <a:rPr lang="en-US" sz="2000" dirty="0">
                <a:cs typeface="Calibri"/>
              </a:rPr>
              <a:t> </a:t>
            </a:r>
            <a:r>
              <a:rPr lang="en-US" sz="2000" dirty="0" err="1">
                <a:cs typeface="Calibri"/>
              </a:rPr>
              <a:t>aplinką</a:t>
            </a:r>
            <a:r>
              <a:rPr lang="en-US" sz="2000" dirty="0">
                <a:cs typeface="Calibri"/>
              </a:rPr>
              <a:t>.</a:t>
            </a:r>
          </a:p>
        </p:txBody>
      </p:sp>
      <p:sp>
        <p:nvSpPr>
          <p:cNvPr id="263" name="Oval 262">
            <a:extLst>
              <a:ext uri="{FF2B5EF4-FFF2-40B4-BE49-F238E27FC236}">
                <a16:creationId xmlns:a16="http://schemas.microsoft.com/office/drawing/2014/main" id="{49D8DA20-B243-F464-9207-859876BEE239}"/>
              </a:ext>
            </a:extLst>
          </p:cNvPr>
          <p:cNvSpPr/>
          <p:nvPr/>
        </p:nvSpPr>
        <p:spPr>
          <a:xfrm>
            <a:off x="2467428" y="1953381"/>
            <a:ext cx="757968" cy="782158"/>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62" name="Picture 262" descr="Icon&#10;&#10;Description automatically generated">
            <a:extLst>
              <a:ext uri="{FF2B5EF4-FFF2-40B4-BE49-F238E27FC236}">
                <a16:creationId xmlns:a16="http://schemas.microsoft.com/office/drawing/2014/main" id="{4A51A303-F426-CE3F-2414-E4D9630738D3}"/>
              </a:ext>
            </a:extLst>
          </p:cNvPr>
          <p:cNvPicPr>
            <a:picLocks noChangeAspect="1"/>
          </p:cNvPicPr>
          <p:nvPr/>
        </p:nvPicPr>
        <p:blipFill>
          <a:blip r:embed="rId2"/>
          <a:stretch>
            <a:fillRect/>
          </a:stretch>
        </p:blipFill>
        <p:spPr>
          <a:xfrm>
            <a:off x="2607734" y="2093686"/>
            <a:ext cx="481391" cy="497517"/>
          </a:xfrm>
          <a:prstGeom prst="rect">
            <a:avLst/>
          </a:prstGeom>
        </p:spPr>
      </p:pic>
      <p:sp>
        <p:nvSpPr>
          <p:cNvPr id="264" name="Oval 263">
            <a:extLst>
              <a:ext uri="{FF2B5EF4-FFF2-40B4-BE49-F238E27FC236}">
                <a16:creationId xmlns:a16="http://schemas.microsoft.com/office/drawing/2014/main" id="{C135BE29-E63F-D073-2EF9-84FFD6F4E18B}"/>
              </a:ext>
            </a:extLst>
          </p:cNvPr>
          <p:cNvSpPr/>
          <p:nvPr/>
        </p:nvSpPr>
        <p:spPr>
          <a:xfrm>
            <a:off x="5725078" y="1949349"/>
            <a:ext cx="757968" cy="782158"/>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E67B6B19-EF75-C99E-0A2D-9CA849280CAB}"/>
              </a:ext>
            </a:extLst>
          </p:cNvPr>
          <p:cNvSpPr/>
          <p:nvPr/>
        </p:nvSpPr>
        <p:spPr>
          <a:xfrm>
            <a:off x="8926285" y="1949349"/>
            <a:ext cx="757968" cy="782158"/>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66" name="Picture 266" descr="Icon&#10;&#10;Description automatically generated">
            <a:extLst>
              <a:ext uri="{FF2B5EF4-FFF2-40B4-BE49-F238E27FC236}">
                <a16:creationId xmlns:a16="http://schemas.microsoft.com/office/drawing/2014/main" id="{FAFF4A31-F3BD-0C3E-12EC-7E6D6E426410}"/>
              </a:ext>
            </a:extLst>
          </p:cNvPr>
          <p:cNvPicPr>
            <a:picLocks noChangeAspect="1"/>
          </p:cNvPicPr>
          <p:nvPr/>
        </p:nvPicPr>
        <p:blipFill>
          <a:blip r:embed="rId3"/>
          <a:stretch>
            <a:fillRect/>
          </a:stretch>
        </p:blipFill>
        <p:spPr>
          <a:xfrm>
            <a:off x="5865384" y="2101747"/>
            <a:ext cx="469296" cy="477359"/>
          </a:xfrm>
          <a:prstGeom prst="rect">
            <a:avLst/>
          </a:prstGeom>
        </p:spPr>
      </p:pic>
      <p:pic>
        <p:nvPicPr>
          <p:cNvPr id="267" name="Picture 267" descr="Icon&#10;&#10;Description automatically generated">
            <a:extLst>
              <a:ext uri="{FF2B5EF4-FFF2-40B4-BE49-F238E27FC236}">
                <a16:creationId xmlns:a16="http://schemas.microsoft.com/office/drawing/2014/main" id="{5A820D66-F944-6732-B4CC-8D0B4E5C8BC6}"/>
              </a:ext>
            </a:extLst>
          </p:cNvPr>
          <p:cNvPicPr>
            <a:picLocks noChangeAspect="1"/>
          </p:cNvPicPr>
          <p:nvPr/>
        </p:nvPicPr>
        <p:blipFill>
          <a:blip r:embed="rId4"/>
          <a:stretch>
            <a:fillRect/>
          </a:stretch>
        </p:blipFill>
        <p:spPr>
          <a:xfrm>
            <a:off x="9050464" y="2089654"/>
            <a:ext cx="513644" cy="501549"/>
          </a:xfrm>
          <a:prstGeom prst="rect">
            <a:avLst/>
          </a:prstGeom>
        </p:spPr>
      </p:pic>
      <p:sp>
        <p:nvSpPr>
          <p:cNvPr id="7" name="Rectangle 6">
            <a:extLst>
              <a:ext uri="{FF2B5EF4-FFF2-40B4-BE49-F238E27FC236}">
                <a16:creationId xmlns:a16="http://schemas.microsoft.com/office/drawing/2014/main" id="{B59D16A7-7A02-FFD1-7857-ACA4BE8FC211}"/>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B12D3C-84A8-6F94-BA93-20C0F2F0C9A3}"/>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25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7838-F2A3-4BFE-0AEE-A7CEE418E2FD}"/>
              </a:ext>
            </a:extLst>
          </p:cNvPr>
          <p:cNvSpPr>
            <a:spLocks noGrp="1"/>
          </p:cNvSpPr>
          <p:nvPr>
            <p:ph type="title"/>
          </p:nvPr>
        </p:nvSpPr>
        <p:spPr>
          <a:xfrm>
            <a:off x="1493058" y="2798308"/>
            <a:ext cx="9834234" cy="627214"/>
          </a:xfrm>
        </p:spPr>
        <p:txBody>
          <a:bodyPr vert="horz" lIns="91440" tIns="45720" rIns="91440" bIns="45720" rtlCol="0" anchor="b">
            <a:noAutofit/>
          </a:bodyPr>
          <a:lstStyle/>
          <a:p>
            <a:r>
              <a:rPr lang="en-US" sz="7200" b="1" err="1">
                <a:solidFill>
                  <a:srgbClr val="01AC8A"/>
                </a:solidFill>
                <a:latin typeface="Franklin Gothic"/>
                <a:cs typeface="Calibri Light"/>
              </a:rPr>
              <a:t>Suplanuoti</a:t>
            </a:r>
            <a:r>
              <a:rPr lang="en-US" sz="7200" b="1">
                <a:solidFill>
                  <a:srgbClr val="01AC8A"/>
                </a:solidFill>
                <a:latin typeface="Franklin Gothic"/>
                <a:cs typeface="Calibri Light"/>
              </a:rPr>
              <a:t> </a:t>
            </a:r>
            <a:r>
              <a:rPr lang="en-US" sz="7200" b="1" err="1">
                <a:solidFill>
                  <a:srgbClr val="01AC8A"/>
                </a:solidFill>
                <a:latin typeface="Franklin Gothic"/>
                <a:cs typeface="Calibri Light"/>
              </a:rPr>
              <a:t>veiksmai</a:t>
            </a:r>
            <a:endParaRPr lang="lt-LT" sz="7200" b="1">
              <a:solidFill>
                <a:srgbClr val="01AC8A"/>
              </a:solidFill>
              <a:latin typeface="Franklin Gothic"/>
              <a:cs typeface="Calibri Light"/>
            </a:endParaRPr>
          </a:p>
        </p:txBody>
      </p:sp>
      <p:sp>
        <p:nvSpPr>
          <p:cNvPr id="4" name="Half Frame 3">
            <a:extLst>
              <a:ext uri="{FF2B5EF4-FFF2-40B4-BE49-F238E27FC236}">
                <a16:creationId xmlns:a16="http://schemas.microsoft.com/office/drawing/2014/main" id="{912E3475-82BD-7CAA-DBA5-CD05983B004A}"/>
              </a:ext>
            </a:extLst>
          </p:cNvPr>
          <p:cNvSpPr/>
          <p:nvPr/>
        </p:nvSpPr>
        <p:spPr>
          <a:xfrm>
            <a:off x="1231698" y="2199318"/>
            <a:ext cx="645078" cy="628951"/>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alf Frame 5">
            <a:extLst>
              <a:ext uri="{FF2B5EF4-FFF2-40B4-BE49-F238E27FC236}">
                <a16:creationId xmlns:a16="http://schemas.microsoft.com/office/drawing/2014/main" id="{1D8FDFE0-3D17-3BE4-BAD7-FF48686920F9}"/>
              </a:ext>
            </a:extLst>
          </p:cNvPr>
          <p:cNvSpPr/>
          <p:nvPr/>
        </p:nvSpPr>
        <p:spPr>
          <a:xfrm rot="10800000">
            <a:off x="10093475" y="2985508"/>
            <a:ext cx="645078" cy="628951"/>
          </a:xfrm>
          <a:prstGeom prst="half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08D7E09D-2AA4-A320-71DC-BC0A1C4D66AC}"/>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65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91A5E37-CC86-F001-D493-CAEEDF2A5F3D}"/>
              </a:ext>
            </a:extLst>
          </p:cNvPr>
          <p:cNvSpPr/>
          <p:nvPr/>
        </p:nvSpPr>
        <p:spPr>
          <a:xfrm>
            <a:off x="5440065" y="1739388"/>
            <a:ext cx="1310627" cy="124689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547262C-3D1B-C4D4-2D41-8AAFF6F9FFAE}"/>
              </a:ext>
            </a:extLst>
          </p:cNvPr>
          <p:cNvSpPr>
            <a:spLocks noGrp="1"/>
          </p:cNvSpPr>
          <p:nvPr>
            <p:ph idx="1"/>
          </p:nvPr>
        </p:nvSpPr>
        <p:spPr>
          <a:xfrm>
            <a:off x="759736" y="3429000"/>
            <a:ext cx="10515600" cy="2644265"/>
          </a:xfrm>
        </p:spPr>
        <p:txBody>
          <a:bodyPr vert="horz" lIns="91440" tIns="45720" rIns="91440" bIns="45720" rtlCol="0" anchor="t">
            <a:noAutofit/>
          </a:bodyPr>
          <a:lstStyle/>
          <a:p>
            <a:r>
              <a:rPr lang="lt-LT" sz="2400" dirty="0">
                <a:solidFill>
                  <a:schemeClr val="tx1">
                    <a:lumMod val="65000"/>
                    <a:lumOff val="35000"/>
                  </a:schemeClr>
                </a:solidFill>
                <a:ea typeface="+mn-lt"/>
                <a:cs typeface="+mn-lt"/>
              </a:rPr>
              <a:t>Alytaus miesto bendrojo ugdymo mokyklų paslaugų prieinamumo didinimas;</a:t>
            </a:r>
            <a:endParaRPr lang="lt-LT" sz="2400" dirty="0">
              <a:solidFill>
                <a:schemeClr val="tx1">
                  <a:lumMod val="65000"/>
                  <a:lumOff val="35000"/>
                </a:schemeClr>
              </a:solidFill>
            </a:endParaRPr>
          </a:p>
          <a:p>
            <a:r>
              <a:rPr lang="lt-LT" sz="2400" dirty="0">
                <a:solidFill>
                  <a:schemeClr val="tx1">
                    <a:lumMod val="65000"/>
                    <a:lumOff val="35000"/>
                  </a:schemeClr>
                </a:solidFill>
                <a:ea typeface="+mn-lt"/>
                <a:cs typeface="+mn-lt"/>
              </a:rPr>
              <a:t>Alytaus neformalaus švietimo ir sveikatinimo paslaugų plėtra;</a:t>
            </a:r>
            <a:endParaRPr lang="lt-LT" sz="2400" dirty="0">
              <a:solidFill>
                <a:schemeClr val="tx1">
                  <a:lumMod val="65000"/>
                  <a:lumOff val="35000"/>
                </a:schemeClr>
              </a:solidFill>
            </a:endParaRPr>
          </a:p>
          <a:p>
            <a:r>
              <a:rPr lang="lt-LT" sz="2400" dirty="0">
                <a:solidFill>
                  <a:schemeClr val="tx1">
                    <a:lumMod val="65000"/>
                    <a:lumOff val="35000"/>
                  </a:schemeClr>
                </a:solidFill>
                <a:ea typeface="+mn-lt"/>
                <a:cs typeface="+mn-lt"/>
              </a:rPr>
              <a:t>Ikimokyklinio ugdymo sąlygų gerinimas ir prieinamumo didinimas</a:t>
            </a:r>
            <a:endParaRPr lang="lt-LT" sz="2400" dirty="0">
              <a:solidFill>
                <a:schemeClr val="tx1">
                  <a:lumMod val="65000"/>
                  <a:lumOff val="35000"/>
                </a:schemeClr>
              </a:solidFill>
            </a:endParaRPr>
          </a:p>
          <a:p>
            <a:endParaRPr lang="lt-LT" dirty="0"/>
          </a:p>
        </p:txBody>
      </p:sp>
      <p:sp>
        <p:nvSpPr>
          <p:cNvPr id="5" name="Rectangle 4">
            <a:extLst>
              <a:ext uri="{FF2B5EF4-FFF2-40B4-BE49-F238E27FC236}">
                <a16:creationId xmlns:a16="http://schemas.microsoft.com/office/drawing/2014/main" id="{C7F9E539-82DC-3442-3890-D4B8F87B6253}"/>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10B9CB-4CA4-6457-B22F-138F6C2C4A82}"/>
              </a:ext>
            </a:extLst>
          </p:cNvPr>
          <p:cNvSpPr txBox="1">
            <a:spLocks/>
          </p:cNvSpPr>
          <p:nvPr/>
        </p:nvSpPr>
        <p:spPr>
          <a:xfrm>
            <a:off x="1596169" y="369156"/>
            <a:ext cx="86609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solidFill>
                  <a:srgbClr val="01AC8A"/>
                </a:solidFill>
                <a:latin typeface="Franklin Gothic"/>
                <a:cs typeface="Calibri Light"/>
              </a:rPr>
              <a:t>Pagerinti švietimo paslaugų prieinamumą</a:t>
            </a:r>
          </a:p>
        </p:txBody>
      </p:sp>
      <p:pic>
        <p:nvPicPr>
          <p:cNvPr id="11" name="Picture 262" descr="Icon&#10;&#10;Description automatically generated">
            <a:extLst>
              <a:ext uri="{FF2B5EF4-FFF2-40B4-BE49-F238E27FC236}">
                <a16:creationId xmlns:a16="http://schemas.microsoft.com/office/drawing/2014/main" id="{744D0DBB-3664-B922-F51E-56493578957E}"/>
              </a:ext>
            </a:extLst>
          </p:cNvPr>
          <p:cNvPicPr>
            <a:picLocks noChangeAspect="1"/>
          </p:cNvPicPr>
          <p:nvPr/>
        </p:nvPicPr>
        <p:blipFill>
          <a:blip r:embed="rId2"/>
          <a:stretch>
            <a:fillRect/>
          </a:stretch>
        </p:blipFill>
        <p:spPr>
          <a:xfrm>
            <a:off x="5714348" y="1972421"/>
            <a:ext cx="757722" cy="782221"/>
          </a:xfrm>
          <a:prstGeom prst="rect">
            <a:avLst/>
          </a:prstGeom>
        </p:spPr>
      </p:pic>
      <p:sp>
        <p:nvSpPr>
          <p:cNvPr id="15" name="Rectangle 14">
            <a:extLst>
              <a:ext uri="{FF2B5EF4-FFF2-40B4-BE49-F238E27FC236}">
                <a16:creationId xmlns:a16="http://schemas.microsoft.com/office/drawing/2014/main" id="{78C11F7B-0F9F-2AE2-BF66-026C5F3E94FB}"/>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35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BEDD2-8D78-6C04-F556-6765DA502E9C}"/>
              </a:ext>
            </a:extLst>
          </p:cNvPr>
          <p:cNvSpPr>
            <a:spLocks noGrp="1"/>
          </p:cNvSpPr>
          <p:nvPr>
            <p:ph idx="1"/>
          </p:nvPr>
        </p:nvSpPr>
        <p:spPr>
          <a:xfrm>
            <a:off x="838200" y="2970176"/>
            <a:ext cx="10515600" cy="2641369"/>
          </a:xfrm>
        </p:spPr>
        <p:txBody>
          <a:bodyPr vert="horz" lIns="91440" tIns="45720" rIns="91440" bIns="45720" rtlCol="0" anchor="t">
            <a:noAutofit/>
          </a:bodyPr>
          <a:lstStyle/>
          <a:p>
            <a:r>
              <a:rPr lang="lt-LT" sz="2400">
                <a:solidFill>
                  <a:schemeClr val="tx1">
                    <a:lumMod val="65000"/>
                    <a:lumOff val="35000"/>
                  </a:schemeClr>
                </a:solidFill>
                <a:ea typeface="+mn-lt"/>
                <a:cs typeface="+mn-lt"/>
              </a:rPr>
              <a:t>Alytaus </a:t>
            </a:r>
            <a:r>
              <a:rPr lang="lt-LT" sz="2400" dirty="0">
                <a:solidFill>
                  <a:schemeClr val="tx1">
                    <a:lumMod val="65000"/>
                    <a:lumOff val="35000"/>
                  </a:schemeClr>
                </a:solidFill>
                <a:ea typeface="+mn-lt"/>
                <a:cs typeface="+mn-lt"/>
              </a:rPr>
              <a:t>pramoninių ir komercinių teritorijų, skirtų investicijoms pritraukti, plėtra;</a:t>
            </a:r>
            <a:endParaRPr lang="lt-LT" sz="2400" dirty="0">
              <a:solidFill>
                <a:schemeClr val="tx1">
                  <a:lumMod val="65000"/>
                  <a:lumOff val="35000"/>
                </a:schemeClr>
              </a:solidFill>
            </a:endParaRPr>
          </a:p>
          <a:p>
            <a:r>
              <a:rPr lang="lt-LT" sz="2400" dirty="0">
                <a:solidFill>
                  <a:schemeClr val="tx1">
                    <a:lumMod val="65000"/>
                    <a:lumOff val="35000"/>
                  </a:schemeClr>
                </a:solidFill>
                <a:ea typeface="+mn-lt"/>
                <a:cs typeface="+mn-lt"/>
              </a:rPr>
              <a:t>Alytaus A. Jonyno ir Audėjų gatvių komercinės teritorijos infrastruktūros įrengimas;</a:t>
            </a:r>
            <a:endParaRPr lang="lt-LT" sz="2400" dirty="0">
              <a:solidFill>
                <a:schemeClr val="tx1">
                  <a:lumMod val="65000"/>
                  <a:lumOff val="35000"/>
                </a:schemeClr>
              </a:solidFill>
            </a:endParaRPr>
          </a:p>
          <a:p>
            <a:r>
              <a:rPr lang="lt-LT" sz="2400" dirty="0">
                <a:solidFill>
                  <a:schemeClr val="tx1">
                    <a:lumMod val="65000"/>
                    <a:lumOff val="35000"/>
                  </a:schemeClr>
                </a:solidFill>
                <a:ea typeface="+mn-lt"/>
                <a:cs typeface="+mn-lt"/>
              </a:rPr>
              <a:t>Alytaus pramonės parko funkcionalumo didinimas;</a:t>
            </a:r>
          </a:p>
          <a:p>
            <a:r>
              <a:rPr lang="lt-LT" sz="2400" dirty="0">
                <a:solidFill>
                  <a:schemeClr val="tx1">
                    <a:lumMod val="65000"/>
                    <a:lumOff val="35000"/>
                  </a:schemeClr>
                </a:solidFill>
              </a:rPr>
              <a:t>Verslo plėtros skatinimas. </a:t>
            </a:r>
          </a:p>
        </p:txBody>
      </p:sp>
      <p:sp>
        <p:nvSpPr>
          <p:cNvPr id="5" name="Rectangle 4">
            <a:extLst>
              <a:ext uri="{FF2B5EF4-FFF2-40B4-BE49-F238E27FC236}">
                <a16:creationId xmlns:a16="http://schemas.microsoft.com/office/drawing/2014/main" id="{145E8030-E1BC-C768-59D1-661B2E931FBE}"/>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2846517-10A0-9342-CB92-F62036A1811D}"/>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a:t>
            </a:r>
            <a:endParaRPr lang="en-US"/>
          </a:p>
        </p:txBody>
      </p:sp>
      <p:sp>
        <p:nvSpPr>
          <p:cNvPr id="11" name="Title 1">
            <a:extLst>
              <a:ext uri="{FF2B5EF4-FFF2-40B4-BE49-F238E27FC236}">
                <a16:creationId xmlns:a16="http://schemas.microsoft.com/office/drawing/2014/main" id="{1B1269F0-43C3-76F5-1D9A-83CC6D98ED32}"/>
              </a:ext>
            </a:extLst>
          </p:cNvPr>
          <p:cNvSpPr txBox="1">
            <a:spLocks/>
          </p:cNvSpPr>
          <p:nvPr/>
        </p:nvSpPr>
        <p:spPr>
          <a:xfrm>
            <a:off x="1252851" y="272859"/>
            <a:ext cx="96867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solidFill>
                  <a:srgbClr val="01AC8A"/>
                </a:solidFill>
                <a:latin typeface="Franklin Gothic"/>
                <a:cs typeface="Calibri Light"/>
              </a:rPr>
              <a:t>Sukurti palankią aplinką verslo plėtrai</a:t>
            </a:r>
          </a:p>
        </p:txBody>
      </p:sp>
      <p:sp>
        <p:nvSpPr>
          <p:cNvPr id="15" name="Oval 14">
            <a:extLst>
              <a:ext uri="{FF2B5EF4-FFF2-40B4-BE49-F238E27FC236}">
                <a16:creationId xmlns:a16="http://schemas.microsoft.com/office/drawing/2014/main" id="{28ABB55A-0E9D-344D-F9E8-2A800B7B2F6D}"/>
              </a:ext>
            </a:extLst>
          </p:cNvPr>
          <p:cNvSpPr/>
          <p:nvPr/>
        </p:nvSpPr>
        <p:spPr>
          <a:xfrm>
            <a:off x="5444252" y="1370949"/>
            <a:ext cx="1310627" cy="124689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7" name="Picture 266" descr="Icon&#10;&#10;Description automatically generated">
            <a:extLst>
              <a:ext uri="{FF2B5EF4-FFF2-40B4-BE49-F238E27FC236}">
                <a16:creationId xmlns:a16="http://schemas.microsoft.com/office/drawing/2014/main" id="{6F28F1D3-BFD3-3793-1A3F-520EEA92F96D}"/>
              </a:ext>
            </a:extLst>
          </p:cNvPr>
          <p:cNvPicPr>
            <a:picLocks noChangeAspect="1"/>
          </p:cNvPicPr>
          <p:nvPr/>
        </p:nvPicPr>
        <p:blipFill>
          <a:blip r:embed="rId2"/>
          <a:stretch>
            <a:fillRect/>
          </a:stretch>
        </p:blipFill>
        <p:spPr>
          <a:xfrm>
            <a:off x="5710472" y="1599330"/>
            <a:ext cx="779120" cy="791369"/>
          </a:xfrm>
          <a:prstGeom prst="rect">
            <a:avLst/>
          </a:prstGeom>
        </p:spPr>
      </p:pic>
    </p:spTree>
    <p:extLst>
      <p:ext uri="{BB962C8B-B14F-4D97-AF65-F5344CB8AC3E}">
        <p14:creationId xmlns:p14="http://schemas.microsoft.com/office/powerpoint/2010/main" val="119636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AF8873-56C1-5BEA-5BC8-16F44C79A2B2}"/>
              </a:ext>
            </a:extLst>
          </p:cNvPr>
          <p:cNvSpPr>
            <a:spLocks noGrp="1"/>
          </p:cNvSpPr>
          <p:nvPr>
            <p:ph idx="1"/>
          </p:nvPr>
        </p:nvSpPr>
        <p:spPr>
          <a:xfrm>
            <a:off x="587369" y="2755556"/>
            <a:ext cx="10515600" cy="3928799"/>
          </a:xfrm>
        </p:spPr>
        <p:txBody>
          <a:bodyPr vert="horz" lIns="91440" tIns="45720" rIns="91440" bIns="45720" rtlCol="0" anchor="t">
            <a:normAutofit/>
          </a:bodyPr>
          <a:lstStyle/>
          <a:p>
            <a:r>
              <a:rPr lang="lt-LT" sz="2400" dirty="0">
                <a:solidFill>
                  <a:schemeClr val="tx1">
                    <a:lumMod val="65000"/>
                    <a:lumOff val="35000"/>
                  </a:schemeClr>
                </a:solidFill>
                <a:ea typeface="+mn-lt"/>
                <a:cs typeface="+mn-lt"/>
              </a:rPr>
              <a:t>Nemuno pakrantės teritorijos funkcionalumo didinimas;</a:t>
            </a:r>
          </a:p>
          <a:p>
            <a:r>
              <a:rPr lang="lt-LT" sz="2400" dirty="0">
                <a:solidFill>
                  <a:schemeClr val="tx1">
                    <a:lumMod val="65000"/>
                    <a:lumOff val="35000"/>
                  </a:schemeClr>
                </a:solidFill>
                <a:ea typeface="+mn-lt"/>
                <a:cs typeface="+mn-lt"/>
              </a:rPr>
              <a:t>Alytaus Jaunimo parko ir aplinkinės teritorijos atgaivinimas;</a:t>
            </a:r>
            <a:endParaRPr lang="lt-LT" sz="2400" dirty="0">
              <a:solidFill>
                <a:schemeClr val="tx1">
                  <a:lumMod val="65000"/>
                  <a:lumOff val="35000"/>
                </a:schemeClr>
              </a:solidFill>
              <a:cs typeface="Calibri"/>
            </a:endParaRPr>
          </a:p>
          <a:p>
            <a:r>
              <a:rPr lang="lt-LT" sz="2400" dirty="0">
                <a:solidFill>
                  <a:schemeClr val="tx1">
                    <a:lumMod val="65000"/>
                    <a:lumOff val="35000"/>
                  </a:schemeClr>
                </a:solidFill>
                <a:ea typeface="+mn-lt"/>
                <a:cs typeface="+mn-lt"/>
              </a:rPr>
              <a:t>Alytaus </a:t>
            </a:r>
            <a:r>
              <a:rPr lang="lt-LT" sz="2400" dirty="0" err="1">
                <a:solidFill>
                  <a:schemeClr val="tx1">
                    <a:lumMod val="65000"/>
                    <a:lumOff val="35000"/>
                  </a:schemeClr>
                </a:solidFill>
                <a:ea typeface="+mn-lt"/>
                <a:cs typeface="+mn-lt"/>
              </a:rPr>
              <a:t>Vidzgirio</a:t>
            </a:r>
            <a:r>
              <a:rPr lang="lt-LT" sz="2400" dirty="0">
                <a:solidFill>
                  <a:schemeClr val="tx1">
                    <a:lumMod val="65000"/>
                    <a:lumOff val="35000"/>
                  </a:schemeClr>
                </a:solidFill>
                <a:ea typeface="+mn-lt"/>
                <a:cs typeface="+mn-lt"/>
              </a:rPr>
              <a:t> mikrorajono viešosios infrastruktūros funkcionalumo didinimas;</a:t>
            </a:r>
            <a:endParaRPr lang="lt-LT" sz="2400" dirty="0">
              <a:solidFill>
                <a:schemeClr val="tx1">
                  <a:lumMod val="65000"/>
                  <a:lumOff val="35000"/>
                </a:schemeClr>
              </a:solidFill>
              <a:cs typeface="Calibri"/>
            </a:endParaRPr>
          </a:p>
          <a:p>
            <a:r>
              <a:rPr lang="lt-LT" sz="2400" dirty="0">
                <a:solidFill>
                  <a:schemeClr val="tx1">
                    <a:lumMod val="65000"/>
                    <a:lumOff val="35000"/>
                  </a:schemeClr>
                </a:solidFill>
                <a:ea typeface="+mn-lt"/>
                <a:cs typeface="+mn-lt"/>
              </a:rPr>
              <a:t>Alytaus miesto centrinės dalies viešosios infrastruktūros funkcionalumo didinimas;</a:t>
            </a:r>
            <a:endParaRPr lang="lt-LT" sz="2400" dirty="0">
              <a:solidFill>
                <a:schemeClr val="tx1">
                  <a:lumMod val="65000"/>
                  <a:lumOff val="35000"/>
                </a:schemeClr>
              </a:solidFill>
              <a:cs typeface="Calibri"/>
            </a:endParaRPr>
          </a:p>
          <a:p>
            <a:r>
              <a:rPr lang="lt-LT" sz="2400" dirty="0">
                <a:solidFill>
                  <a:schemeClr val="tx1">
                    <a:lumMod val="65000"/>
                    <a:lumOff val="35000"/>
                  </a:schemeClr>
                </a:solidFill>
                <a:ea typeface="+mn-lt"/>
                <a:cs typeface="+mn-lt"/>
              </a:rPr>
              <a:t>Alytaus Sveikatos tako prieigų (Kepyklos </a:t>
            </a:r>
            <a:r>
              <a:rPr lang="lt-LT" sz="2400" dirty="0" err="1">
                <a:solidFill>
                  <a:schemeClr val="tx1">
                    <a:lumMod val="65000"/>
                    <a:lumOff val="35000"/>
                  </a:schemeClr>
                </a:solidFill>
                <a:ea typeface="+mn-lt"/>
                <a:cs typeface="+mn-lt"/>
              </a:rPr>
              <a:t>g</a:t>
            </a:r>
            <a:r>
              <a:rPr lang="lt-LT" sz="2400" dirty="0">
                <a:solidFill>
                  <a:schemeClr val="tx1">
                    <a:lumMod val="65000"/>
                    <a:lumOff val="35000"/>
                  </a:schemeClr>
                </a:solidFill>
                <a:ea typeface="+mn-lt"/>
                <a:cs typeface="+mn-lt"/>
              </a:rPr>
              <a:t>.) funkcionalumo didinimas;</a:t>
            </a:r>
            <a:endParaRPr lang="lt-LT" sz="2400" dirty="0">
              <a:solidFill>
                <a:schemeClr val="tx1">
                  <a:lumMod val="65000"/>
                  <a:lumOff val="35000"/>
                </a:schemeClr>
              </a:solidFill>
              <a:cs typeface="Calibri"/>
            </a:endParaRPr>
          </a:p>
          <a:p>
            <a:r>
              <a:rPr lang="lt-LT" sz="2400" dirty="0">
                <a:solidFill>
                  <a:schemeClr val="tx1">
                    <a:lumMod val="65000"/>
                    <a:lumOff val="35000"/>
                  </a:schemeClr>
                </a:solidFill>
                <a:ea typeface="+mn-lt"/>
                <a:cs typeface="+mn-lt"/>
              </a:rPr>
              <a:t>Alytaus dviračių ir pėsčiųjų takų plėtra.</a:t>
            </a:r>
            <a:endParaRPr lang="lt-LT" sz="2400" dirty="0">
              <a:solidFill>
                <a:schemeClr val="tx1">
                  <a:lumMod val="65000"/>
                  <a:lumOff val="35000"/>
                </a:schemeClr>
              </a:solidFill>
            </a:endParaRPr>
          </a:p>
          <a:p>
            <a:endParaRPr lang="lt-LT" dirty="0"/>
          </a:p>
        </p:txBody>
      </p:sp>
      <p:sp>
        <p:nvSpPr>
          <p:cNvPr id="5" name="Rectangle 4">
            <a:extLst>
              <a:ext uri="{FF2B5EF4-FFF2-40B4-BE49-F238E27FC236}">
                <a16:creationId xmlns:a16="http://schemas.microsoft.com/office/drawing/2014/main" id="{26926DE2-5B2A-6B88-9702-1C809B04E989}"/>
              </a:ext>
            </a:extLst>
          </p:cNvPr>
          <p:cNvSpPr/>
          <p:nvPr/>
        </p:nvSpPr>
        <p:spPr>
          <a:xfrm>
            <a:off x="5705773" y="260339"/>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5AA69C-2CA3-0C45-DEF2-26FEDB4FB87C}"/>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6307417-F0A0-72A6-0B63-42DE2061F296}"/>
              </a:ext>
            </a:extLst>
          </p:cNvPr>
          <p:cNvSpPr txBox="1">
            <a:spLocks/>
          </p:cNvSpPr>
          <p:nvPr/>
        </p:nvSpPr>
        <p:spPr>
          <a:xfrm>
            <a:off x="1763642" y="146384"/>
            <a:ext cx="86609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solidFill>
                  <a:srgbClr val="01AC8A"/>
                </a:solidFill>
                <a:latin typeface="Franklin Gothic"/>
                <a:cs typeface="Calibri Light"/>
              </a:rPr>
              <a:t>Užtikrinti tvarią aplinką</a:t>
            </a:r>
          </a:p>
        </p:txBody>
      </p:sp>
      <p:sp>
        <p:nvSpPr>
          <p:cNvPr id="13" name="Oval 12">
            <a:extLst>
              <a:ext uri="{FF2B5EF4-FFF2-40B4-BE49-F238E27FC236}">
                <a16:creationId xmlns:a16="http://schemas.microsoft.com/office/drawing/2014/main" id="{21D66659-3557-C543-FEF3-4506FBDEEA7E}"/>
              </a:ext>
            </a:extLst>
          </p:cNvPr>
          <p:cNvSpPr/>
          <p:nvPr/>
        </p:nvSpPr>
        <p:spPr>
          <a:xfrm>
            <a:off x="5520700" y="1116388"/>
            <a:ext cx="1032437" cy="992894"/>
          </a:xfrm>
          <a:prstGeom prst="ellips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5" name="Picture 267" descr="Icon&#10;&#10;Description automatically generated">
            <a:extLst>
              <a:ext uri="{FF2B5EF4-FFF2-40B4-BE49-F238E27FC236}">
                <a16:creationId xmlns:a16="http://schemas.microsoft.com/office/drawing/2014/main" id="{B67258CB-5652-7AB3-29DB-BAFD7E7BCCE4}"/>
              </a:ext>
            </a:extLst>
          </p:cNvPr>
          <p:cNvPicPr>
            <a:picLocks noChangeAspect="1"/>
          </p:cNvPicPr>
          <p:nvPr/>
        </p:nvPicPr>
        <p:blipFill>
          <a:blip r:embed="rId2"/>
          <a:stretch>
            <a:fillRect/>
          </a:stretch>
        </p:blipFill>
        <p:spPr>
          <a:xfrm>
            <a:off x="5687058" y="1267392"/>
            <a:ext cx="702982" cy="686700"/>
          </a:xfrm>
          <a:prstGeom prst="rect">
            <a:avLst/>
          </a:prstGeom>
        </p:spPr>
      </p:pic>
    </p:spTree>
    <p:extLst>
      <p:ext uri="{BB962C8B-B14F-4D97-AF65-F5344CB8AC3E}">
        <p14:creationId xmlns:p14="http://schemas.microsoft.com/office/powerpoint/2010/main" val="91749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F026821-4348-579F-4858-63BCBE74CC79}"/>
              </a:ext>
            </a:extLst>
          </p:cNvPr>
          <p:cNvGraphicFramePr>
            <a:graphicFrameLocks noGrp="1"/>
          </p:cNvGraphicFramePr>
          <p:nvPr>
            <p:ph idx="1"/>
            <p:extLst>
              <p:ext uri="{D42A27DB-BD31-4B8C-83A1-F6EECF244321}">
                <p14:modId xmlns:p14="http://schemas.microsoft.com/office/powerpoint/2010/main" val="3816096261"/>
              </p:ext>
            </p:extLst>
          </p:nvPr>
        </p:nvGraphicFramePr>
        <p:xfrm>
          <a:off x="-111313" y="319674"/>
          <a:ext cx="5637591" cy="310622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A7B84FD-235A-A25A-9C25-B45C6D5BC2C4}"/>
              </a:ext>
            </a:extLst>
          </p:cNvPr>
          <p:cNvSpPr txBox="1"/>
          <p:nvPr/>
        </p:nvSpPr>
        <p:spPr>
          <a:xfrm>
            <a:off x="1146655" y="1440217"/>
            <a:ext cx="1376218" cy="892552"/>
          </a:xfrm>
          <a:prstGeom prst="rect">
            <a:avLst/>
          </a:prstGeom>
          <a:noFill/>
        </p:spPr>
        <p:txBody>
          <a:bodyPr wrap="square" lIns="91440" tIns="45720" rIns="91440" bIns="45720" rtlCol="0" anchor="t">
            <a:spAutoFit/>
          </a:bodyPr>
          <a:lstStyle/>
          <a:p>
            <a:pPr algn="ctr"/>
            <a:r>
              <a:rPr lang="lt-LT" sz="2400" dirty="0">
                <a:solidFill>
                  <a:srgbClr val="01AC8A"/>
                </a:solidFill>
              </a:rPr>
              <a:t>14</a:t>
            </a:r>
            <a:endParaRPr lang="lt-LT" sz="2400" dirty="0">
              <a:solidFill>
                <a:srgbClr val="01AC8A"/>
              </a:solidFill>
              <a:cs typeface="Calibri"/>
            </a:endParaRPr>
          </a:p>
          <a:p>
            <a:pPr algn="ctr"/>
            <a:r>
              <a:rPr lang="lt-LT" sz="1400" dirty="0">
                <a:solidFill>
                  <a:srgbClr val="01AC8A"/>
                </a:solidFill>
              </a:rPr>
              <a:t>Bendras veiksmų kiekis</a:t>
            </a:r>
            <a:endParaRPr lang="en-US" sz="1400" dirty="0">
              <a:solidFill>
                <a:srgbClr val="01AC8A"/>
              </a:solidFill>
              <a:cs typeface="Calibri"/>
            </a:endParaRPr>
          </a:p>
        </p:txBody>
      </p:sp>
      <p:graphicFrame>
        <p:nvGraphicFramePr>
          <p:cNvPr id="10" name="Chart 9">
            <a:extLst>
              <a:ext uri="{FF2B5EF4-FFF2-40B4-BE49-F238E27FC236}">
                <a16:creationId xmlns:a16="http://schemas.microsoft.com/office/drawing/2014/main" id="{34198750-951E-96EC-1168-290833439981}"/>
              </a:ext>
            </a:extLst>
          </p:cNvPr>
          <p:cNvGraphicFramePr/>
          <p:nvPr>
            <p:extLst>
              <p:ext uri="{D42A27DB-BD31-4B8C-83A1-F6EECF244321}">
                <p14:modId xmlns:p14="http://schemas.microsoft.com/office/powerpoint/2010/main" val="1723536103"/>
              </p:ext>
            </p:extLst>
          </p:nvPr>
        </p:nvGraphicFramePr>
        <p:xfrm>
          <a:off x="1461528" y="3236143"/>
          <a:ext cx="4198503" cy="304415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A0E61EC8-3251-5185-BDE2-4E3CEC6FDCE9}"/>
              </a:ext>
            </a:extLst>
          </p:cNvPr>
          <p:cNvSpPr txBox="1"/>
          <p:nvPr/>
        </p:nvSpPr>
        <p:spPr>
          <a:xfrm>
            <a:off x="570235" y="5449886"/>
            <a:ext cx="2343471" cy="677108"/>
          </a:xfrm>
          <a:prstGeom prst="rect">
            <a:avLst/>
          </a:prstGeom>
          <a:noFill/>
        </p:spPr>
        <p:txBody>
          <a:bodyPr wrap="square" lIns="91440" tIns="45720" rIns="91440" bIns="45720" rtlCol="0" anchor="t">
            <a:spAutoFit/>
          </a:bodyPr>
          <a:lstStyle/>
          <a:p>
            <a:pPr algn="ctr"/>
            <a:r>
              <a:rPr lang="lt-LT" sz="2400" dirty="0">
                <a:solidFill>
                  <a:srgbClr val="01AC8A"/>
                </a:solidFill>
              </a:rPr>
              <a:t>37 406 854 €</a:t>
            </a:r>
          </a:p>
          <a:p>
            <a:pPr algn="ctr"/>
            <a:r>
              <a:rPr lang="lt-LT" sz="1400" dirty="0">
                <a:solidFill>
                  <a:srgbClr val="01AC8A"/>
                </a:solidFill>
              </a:rPr>
              <a:t>Bendra investicijų suma</a:t>
            </a:r>
            <a:endParaRPr lang="en-US" sz="1400" dirty="0">
              <a:solidFill>
                <a:srgbClr val="01AC8A"/>
              </a:solidFill>
              <a:cs typeface="Calibri"/>
            </a:endParaRPr>
          </a:p>
        </p:txBody>
      </p:sp>
      <p:graphicFrame>
        <p:nvGraphicFramePr>
          <p:cNvPr id="14" name="Chart 13">
            <a:extLst>
              <a:ext uri="{FF2B5EF4-FFF2-40B4-BE49-F238E27FC236}">
                <a16:creationId xmlns:a16="http://schemas.microsoft.com/office/drawing/2014/main" id="{98F8046A-A074-61D4-1B90-966452D28F15}"/>
              </a:ext>
            </a:extLst>
          </p:cNvPr>
          <p:cNvGraphicFramePr/>
          <p:nvPr>
            <p:extLst>
              <p:ext uri="{D42A27DB-BD31-4B8C-83A1-F6EECF244321}">
                <p14:modId xmlns:p14="http://schemas.microsoft.com/office/powerpoint/2010/main" val="3416114832"/>
              </p:ext>
            </p:extLst>
          </p:nvPr>
        </p:nvGraphicFramePr>
        <p:xfrm>
          <a:off x="5787378" y="424287"/>
          <a:ext cx="5942657" cy="4936652"/>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F0CF2FDB-B663-C762-422C-5172A9DF19D9}"/>
              </a:ext>
            </a:extLst>
          </p:cNvPr>
          <p:cNvSpPr txBox="1"/>
          <p:nvPr/>
        </p:nvSpPr>
        <p:spPr>
          <a:xfrm>
            <a:off x="6345380" y="5506015"/>
            <a:ext cx="2484582" cy="677108"/>
          </a:xfrm>
          <a:prstGeom prst="rect">
            <a:avLst/>
          </a:prstGeom>
          <a:noFill/>
        </p:spPr>
        <p:txBody>
          <a:bodyPr wrap="square" lIns="91440" tIns="45720" rIns="91440" bIns="45720" rtlCol="0" anchor="t">
            <a:spAutoFit/>
          </a:bodyPr>
          <a:lstStyle/>
          <a:p>
            <a:pPr algn="ctr"/>
            <a:r>
              <a:rPr lang="lt-LT" sz="2400">
                <a:solidFill>
                  <a:srgbClr val="01AC8A"/>
                </a:solidFill>
              </a:rPr>
              <a:t>5 611 028 €</a:t>
            </a:r>
          </a:p>
          <a:p>
            <a:pPr algn="ctr"/>
            <a:r>
              <a:rPr lang="lt-LT" sz="1400">
                <a:solidFill>
                  <a:srgbClr val="01AC8A"/>
                </a:solidFill>
              </a:rPr>
              <a:t>Savivaldybės lėšos</a:t>
            </a:r>
            <a:endParaRPr lang="en-US" sz="1400">
              <a:solidFill>
                <a:srgbClr val="01AC8A"/>
              </a:solidFill>
              <a:cs typeface="Calibri"/>
            </a:endParaRPr>
          </a:p>
        </p:txBody>
      </p:sp>
      <p:sp>
        <p:nvSpPr>
          <p:cNvPr id="16" name="TextBox 15">
            <a:extLst>
              <a:ext uri="{FF2B5EF4-FFF2-40B4-BE49-F238E27FC236}">
                <a16:creationId xmlns:a16="http://schemas.microsoft.com/office/drawing/2014/main" id="{CC1E4C2C-E468-2D8E-A339-060F7EAC89BA}"/>
              </a:ext>
            </a:extLst>
          </p:cNvPr>
          <p:cNvSpPr txBox="1"/>
          <p:nvPr/>
        </p:nvSpPr>
        <p:spPr>
          <a:xfrm>
            <a:off x="9127285" y="5506782"/>
            <a:ext cx="2484582" cy="677108"/>
          </a:xfrm>
          <a:prstGeom prst="rect">
            <a:avLst/>
          </a:prstGeom>
          <a:noFill/>
        </p:spPr>
        <p:txBody>
          <a:bodyPr wrap="square" lIns="91440" tIns="45720" rIns="91440" bIns="45720" rtlCol="0" anchor="t">
            <a:spAutoFit/>
          </a:bodyPr>
          <a:lstStyle/>
          <a:p>
            <a:pPr algn="ctr"/>
            <a:r>
              <a:rPr lang="lt-LT" sz="2400">
                <a:solidFill>
                  <a:srgbClr val="01AC8A"/>
                </a:solidFill>
              </a:rPr>
              <a:t>31 795 826 €</a:t>
            </a:r>
          </a:p>
          <a:p>
            <a:pPr algn="ctr"/>
            <a:r>
              <a:rPr lang="lt-LT" sz="1400">
                <a:solidFill>
                  <a:srgbClr val="01AC8A"/>
                </a:solidFill>
              </a:rPr>
              <a:t>ES fondų lėšos</a:t>
            </a:r>
            <a:endParaRPr lang="en-US" sz="1400">
              <a:solidFill>
                <a:srgbClr val="01AC8A"/>
              </a:solidFill>
              <a:cs typeface="Calibri"/>
            </a:endParaRPr>
          </a:p>
        </p:txBody>
      </p:sp>
      <p:sp>
        <p:nvSpPr>
          <p:cNvPr id="3" name="Rectangle 2">
            <a:extLst>
              <a:ext uri="{FF2B5EF4-FFF2-40B4-BE49-F238E27FC236}">
                <a16:creationId xmlns:a16="http://schemas.microsoft.com/office/drawing/2014/main" id="{00B1D1E0-B6C4-E629-5F3E-6F4778229E5E}"/>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F0F813-82D3-932B-2CEB-CE652414679F}"/>
              </a:ext>
            </a:extLst>
          </p:cNvPr>
          <p:cNvSpPr/>
          <p:nvPr/>
        </p:nvSpPr>
        <p:spPr>
          <a:xfrm rot="5400000">
            <a:off x="6278281" y="5800829"/>
            <a:ext cx="791307" cy="87923"/>
          </a:xfrm>
          <a:prstGeom prst="rect">
            <a:avLst/>
          </a:prstGeom>
          <a:solidFill>
            <a:srgbClr val="01A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3CCA2A-054B-804B-6728-0B9CF918EC63}"/>
              </a:ext>
            </a:extLst>
          </p:cNvPr>
          <p:cNvSpPr/>
          <p:nvPr/>
        </p:nvSpPr>
        <p:spPr>
          <a:xfrm rot="5400000">
            <a:off x="9035996" y="5800829"/>
            <a:ext cx="791307" cy="87923"/>
          </a:xfrm>
          <a:prstGeom prst="rect">
            <a:avLst/>
          </a:prstGeom>
          <a:solidFill>
            <a:srgbClr val="01A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F0DD22-AE28-E741-BFFD-A360E0577E02}"/>
              </a:ext>
            </a:extLst>
          </p:cNvPr>
          <p:cNvSpPr/>
          <p:nvPr/>
        </p:nvSpPr>
        <p:spPr>
          <a:xfrm rot="5400000">
            <a:off x="335487" y="5800828"/>
            <a:ext cx="791307" cy="87923"/>
          </a:xfrm>
          <a:prstGeom prst="rect">
            <a:avLst/>
          </a:prstGeom>
          <a:solidFill>
            <a:srgbClr val="01A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F66221-D754-2C97-27AD-6DDBB39C1D3A}"/>
              </a:ext>
            </a:extLst>
          </p:cNvPr>
          <p:cNvSpPr/>
          <p:nvPr/>
        </p:nvSpPr>
        <p:spPr>
          <a:xfrm rot="10800000">
            <a:off x="1439185" y="2336477"/>
            <a:ext cx="791307" cy="87923"/>
          </a:xfrm>
          <a:prstGeom prst="rect">
            <a:avLst/>
          </a:prstGeom>
          <a:solidFill>
            <a:srgbClr val="01A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701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698389-8547-79FF-E0A2-4D6A836FC649}"/>
              </a:ext>
            </a:extLst>
          </p:cNvPr>
          <p:cNvSpPr>
            <a:spLocks noGrp="1"/>
          </p:cNvSpPr>
          <p:nvPr>
            <p:ph type="title"/>
          </p:nvPr>
        </p:nvSpPr>
        <p:spPr>
          <a:xfrm>
            <a:off x="2088291" y="478634"/>
            <a:ext cx="7888047" cy="817563"/>
          </a:xfrm>
        </p:spPr>
        <p:txBody>
          <a:bodyPr>
            <a:normAutofit/>
          </a:bodyPr>
          <a:lstStyle/>
          <a:p>
            <a:r>
              <a:rPr lang="en-US" sz="3600" b="1" dirty="0">
                <a:solidFill>
                  <a:srgbClr val="01AC8A"/>
                </a:solidFill>
                <a:latin typeface="Franklin Gothic"/>
              </a:rPr>
              <a:t>Kas yra </a:t>
            </a:r>
            <a:r>
              <a:rPr lang="en-US" sz="3600" b="1" dirty="0" err="1">
                <a:solidFill>
                  <a:srgbClr val="01AC8A"/>
                </a:solidFill>
                <a:latin typeface="Franklin Gothic"/>
              </a:rPr>
              <a:t>tvarios</a:t>
            </a:r>
            <a:r>
              <a:rPr lang="en-US" sz="3600" b="1" dirty="0">
                <a:solidFill>
                  <a:srgbClr val="01AC8A"/>
                </a:solidFill>
                <a:latin typeface="Franklin Gothic"/>
              </a:rPr>
              <a:t> </a:t>
            </a:r>
            <a:r>
              <a:rPr lang="en-US" sz="3600" b="1" dirty="0" err="1">
                <a:solidFill>
                  <a:srgbClr val="01AC8A"/>
                </a:solidFill>
                <a:latin typeface="Franklin Gothic"/>
              </a:rPr>
              <a:t>miesto</a:t>
            </a:r>
            <a:r>
              <a:rPr lang="en-US" sz="3600" b="1" dirty="0">
                <a:solidFill>
                  <a:srgbClr val="01AC8A"/>
                </a:solidFill>
                <a:latin typeface="Franklin Gothic"/>
              </a:rPr>
              <a:t> plėtros </a:t>
            </a:r>
            <a:r>
              <a:rPr lang="en-US" sz="3600" b="1" dirty="0" err="1">
                <a:solidFill>
                  <a:srgbClr val="01AC8A"/>
                </a:solidFill>
                <a:latin typeface="Franklin Gothic"/>
              </a:rPr>
              <a:t>strategija</a:t>
            </a:r>
            <a:r>
              <a:rPr lang="en-US" sz="3600" b="1" dirty="0">
                <a:solidFill>
                  <a:srgbClr val="01AC8A"/>
                </a:solidFill>
                <a:latin typeface="Franklin Gothic"/>
              </a:rPr>
              <a:t>?</a:t>
            </a:r>
            <a:endParaRPr lang="en-US" sz="3600" b="1" dirty="0">
              <a:solidFill>
                <a:srgbClr val="01AC8A"/>
              </a:solidFill>
              <a:latin typeface="Franklin Gothic"/>
              <a:cs typeface="Calibri Light"/>
            </a:endParaRPr>
          </a:p>
        </p:txBody>
      </p:sp>
      <p:sp>
        <p:nvSpPr>
          <p:cNvPr id="6" name="TextBox 5">
            <a:extLst>
              <a:ext uri="{FF2B5EF4-FFF2-40B4-BE49-F238E27FC236}">
                <a16:creationId xmlns:a16="http://schemas.microsoft.com/office/drawing/2014/main" id="{BE3F0D50-7597-029E-5AAA-C3E38E48208D}"/>
              </a:ext>
            </a:extLst>
          </p:cNvPr>
          <p:cNvSpPr txBox="1"/>
          <p:nvPr/>
        </p:nvSpPr>
        <p:spPr>
          <a:xfrm>
            <a:off x="6578723" y="1580755"/>
            <a:ext cx="5035107"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dirty="0">
              <a:solidFill>
                <a:schemeClr val="tx1">
                  <a:lumMod val="65000"/>
                  <a:lumOff val="35000"/>
                </a:schemeClr>
              </a:solidFill>
              <a:ea typeface="+mn-lt"/>
              <a:cs typeface="+mn-lt"/>
            </a:endParaRPr>
          </a:p>
          <a:p>
            <a:pPr algn="just"/>
            <a:r>
              <a:rPr lang="en-US" sz="2000" b="1" dirty="0" err="1">
                <a:solidFill>
                  <a:schemeClr val="tx1">
                    <a:lumMod val="65000"/>
                    <a:lumOff val="35000"/>
                  </a:schemeClr>
                </a:solidFill>
                <a:ea typeface="+mn-lt"/>
                <a:cs typeface="+mn-lt"/>
              </a:rPr>
              <a:t>Tvarios</a:t>
            </a:r>
            <a:r>
              <a:rPr lang="en-US" sz="2000" b="1" dirty="0">
                <a:solidFill>
                  <a:schemeClr val="tx1">
                    <a:lumMod val="65000"/>
                    <a:lumOff val="35000"/>
                  </a:schemeClr>
                </a:solidFill>
                <a:ea typeface="+mn-lt"/>
                <a:cs typeface="+mn-lt"/>
              </a:rPr>
              <a:t> </a:t>
            </a:r>
            <a:r>
              <a:rPr lang="en-US" sz="2000" b="1" dirty="0" err="1">
                <a:solidFill>
                  <a:schemeClr val="tx1">
                    <a:lumMod val="65000"/>
                    <a:lumOff val="35000"/>
                  </a:schemeClr>
                </a:solidFill>
                <a:ea typeface="+mn-lt"/>
                <a:cs typeface="+mn-lt"/>
              </a:rPr>
              <a:t>miesto</a:t>
            </a:r>
            <a:r>
              <a:rPr lang="en-US" sz="2000" b="1" dirty="0">
                <a:solidFill>
                  <a:schemeClr val="tx1">
                    <a:lumMod val="65000"/>
                    <a:lumOff val="35000"/>
                  </a:schemeClr>
                </a:solidFill>
                <a:ea typeface="+mn-lt"/>
                <a:cs typeface="+mn-lt"/>
              </a:rPr>
              <a:t> plėtros </a:t>
            </a:r>
            <a:r>
              <a:rPr lang="en-US" sz="2000" b="1" dirty="0" err="1">
                <a:solidFill>
                  <a:schemeClr val="tx1">
                    <a:lumMod val="65000"/>
                    <a:lumOff val="35000"/>
                  </a:schemeClr>
                </a:solidFill>
                <a:ea typeface="+mn-lt"/>
                <a:cs typeface="+mn-lt"/>
              </a:rPr>
              <a:t>strategijos</a:t>
            </a:r>
            <a:r>
              <a:rPr lang="en-US" sz="2000" b="1"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rengiamos</a:t>
            </a:r>
            <a:r>
              <a:rPr lang="en-US" sz="2000" dirty="0">
                <a:solidFill>
                  <a:schemeClr val="tx1">
                    <a:lumMod val="65000"/>
                    <a:lumOff val="35000"/>
                  </a:schemeClr>
                </a:solidFill>
                <a:ea typeface="+mn-lt"/>
                <a:cs typeface="+mn-lt"/>
              </a:rPr>
              <a:t> ir </a:t>
            </a:r>
            <a:r>
              <a:rPr lang="en-US" sz="2000" dirty="0" err="1">
                <a:solidFill>
                  <a:schemeClr val="tx1">
                    <a:lumMod val="65000"/>
                    <a:lumOff val="35000"/>
                  </a:schemeClr>
                </a:solidFill>
                <a:ea typeface="+mn-lt"/>
                <a:cs typeface="+mn-lt"/>
              </a:rPr>
              <a:t>įgyvendinamos</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siekiant</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tvarios</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regionų</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centrų</a:t>
            </a:r>
            <a:r>
              <a:rPr lang="en-US" sz="2000" dirty="0">
                <a:solidFill>
                  <a:schemeClr val="tx1">
                    <a:lumMod val="65000"/>
                    <a:lumOff val="35000"/>
                  </a:schemeClr>
                </a:solidFill>
                <a:ea typeface="+mn-lt"/>
                <a:cs typeface="+mn-lt"/>
              </a:rPr>
              <a:t> plėtros, </a:t>
            </a:r>
            <a:r>
              <a:rPr lang="en-US" sz="2000" dirty="0" err="1">
                <a:solidFill>
                  <a:schemeClr val="tx1">
                    <a:lumMod val="65000"/>
                    <a:lumOff val="35000"/>
                  </a:schemeClr>
                </a:solidFill>
                <a:ea typeface="+mn-lt"/>
                <a:cs typeface="+mn-lt"/>
              </a:rPr>
              <a:t>integruotai</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sprendžiant</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socialinius</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ekonominius</a:t>
            </a:r>
            <a:r>
              <a:rPr lang="en-US" sz="2000" dirty="0">
                <a:solidFill>
                  <a:schemeClr val="tx1">
                    <a:lumMod val="65000"/>
                    <a:lumOff val="35000"/>
                  </a:schemeClr>
                </a:solidFill>
                <a:ea typeface="+mn-lt"/>
                <a:cs typeface="+mn-lt"/>
              </a:rPr>
              <a:t> ir </a:t>
            </a:r>
            <a:r>
              <a:rPr lang="en-US" sz="2000" dirty="0" err="1">
                <a:solidFill>
                  <a:schemeClr val="tx1">
                    <a:lumMod val="65000"/>
                    <a:lumOff val="35000"/>
                  </a:schemeClr>
                </a:solidFill>
                <a:ea typeface="+mn-lt"/>
                <a:cs typeface="+mn-lt"/>
              </a:rPr>
              <a:t>aplinkos</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bei</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klimato</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kaitos</a:t>
            </a:r>
            <a:r>
              <a:rPr lang="en-US" sz="2000" dirty="0">
                <a:solidFill>
                  <a:schemeClr val="tx1">
                    <a:lumMod val="65000"/>
                    <a:lumOff val="35000"/>
                  </a:schemeClr>
                </a:solidFill>
                <a:ea typeface="+mn-lt"/>
                <a:cs typeface="+mn-lt"/>
              </a:rPr>
              <a:t> </a:t>
            </a:r>
            <a:r>
              <a:rPr lang="en-US" sz="2000" dirty="0" err="1">
                <a:solidFill>
                  <a:schemeClr val="tx1">
                    <a:lumMod val="65000"/>
                    <a:lumOff val="35000"/>
                  </a:schemeClr>
                </a:solidFill>
                <a:ea typeface="+mn-lt"/>
                <a:cs typeface="+mn-lt"/>
              </a:rPr>
              <a:t>iššūkius</a:t>
            </a:r>
            <a:r>
              <a:rPr lang="en-US" sz="2000" dirty="0">
                <a:solidFill>
                  <a:schemeClr val="tx1">
                    <a:lumMod val="65000"/>
                    <a:lumOff val="35000"/>
                  </a:schemeClr>
                </a:solidFill>
                <a:ea typeface="+mn-lt"/>
                <a:cs typeface="+mn-lt"/>
              </a:rPr>
              <a:t>.</a:t>
            </a:r>
          </a:p>
          <a:p>
            <a:pPr algn="just"/>
            <a:endParaRPr lang="en-US" sz="2000" i="1" dirty="0">
              <a:solidFill>
                <a:schemeClr val="tx1">
                  <a:lumMod val="65000"/>
                  <a:lumOff val="35000"/>
                </a:schemeClr>
              </a:solidFill>
              <a:ea typeface="+mn-lt"/>
              <a:cs typeface="+mn-lt"/>
            </a:endParaRPr>
          </a:p>
          <a:p>
            <a:pPr algn="just"/>
            <a:r>
              <a:rPr lang="en-US" sz="2000" i="1" dirty="0" err="1">
                <a:solidFill>
                  <a:schemeClr val="tx1">
                    <a:lumMod val="65000"/>
                    <a:lumOff val="35000"/>
                  </a:schemeClr>
                </a:solidFill>
                <a:ea typeface="+mn-lt"/>
                <a:cs typeface="+mn-lt"/>
              </a:rPr>
              <a:t>Tvarios</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miesto</a:t>
            </a:r>
            <a:r>
              <a:rPr lang="en-US" sz="2000" i="1" dirty="0">
                <a:solidFill>
                  <a:schemeClr val="tx1">
                    <a:lumMod val="65000"/>
                    <a:lumOff val="35000"/>
                  </a:schemeClr>
                </a:solidFill>
                <a:ea typeface="+mn-lt"/>
                <a:cs typeface="+mn-lt"/>
              </a:rPr>
              <a:t> plėtros </a:t>
            </a:r>
            <a:r>
              <a:rPr lang="en-US" sz="2000" i="1" dirty="0" err="1">
                <a:solidFill>
                  <a:schemeClr val="tx1">
                    <a:lumMod val="65000"/>
                    <a:lumOff val="35000"/>
                  </a:schemeClr>
                </a:solidFill>
                <a:ea typeface="+mn-lt"/>
                <a:cs typeface="+mn-lt"/>
              </a:rPr>
              <a:t>strategijų</a:t>
            </a:r>
            <a:r>
              <a:rPr lang="en-US" sz="2000" i="1" dirty="0">
                <a:solidFill>
                  <a:schemeClr val="tx1">
                    <a:lumMod val="65000"/>
                    <a:lumOff val="35000"/>
                  </a:schemeClr>
                </a:solidFill>
                <a:ea typeface="+mn-lt"/>
                <a:cs typeface="+mn-lt"/>
              </a:rPr>
              <a:t> ir </a:t>
            </a:r>
            <a:r>
              <a:rPr lang="en-US" sz="2000" i="1" dirty="0" err="1">
                <a:solidFill>
                  <a:schemeClr val="tx1">
                    <a:lumMod val="65000"/>
                    <a:lumOff val="35000"/>
                  </a:schemeClr>
                </a:solidFill>
                <a:ea typeface="+mn-lt"/>
                <a:cs typeface="+mn-lt"/>
              </a:rPr>
              <a:t>funkcinių</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zonų</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strategijų</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rengimo</a:t>
            </a:r>
            <a:r>
              <a:rPr lang="en-US" sz="2000" i="1" dirty="0">
                <a:solidFill>
                  <a:schemeClr val="tx1">
                    <a:lumMod val="65000"/>
                    <a:lumOff val="35000"/>
                  </a:schemeClr>
                </a:solidFill>
                <a:ea typeface="+mn-lt"/>
                <a:cs typeface="+mn-lt"/>
              </a:rPr>
              <a:t> ir </a:t>
            </a:r>
            <a:r>
              <a:rPr lang="en-US" sz="2000" i="1" dirty="0" err="1">
                <a:solidFill>
                  <a:schemeClr val="tx1">
                    <a:lumMod val="65000"/>
                    <a:lumOff val="35000"/>
                  </a:schemeClr>
                </a:solidFill>
                <a:ea typeface="+mn-lt"/>
                <a:cs typeface="+mn-lt"/>
              </a:rPr>
              <a:t>įgyvendinimo</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stebėsenos</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tvarkos</a:t>
            </a:r>
            <a:r>
              <a:rPr lang="en-US" sz="2000" i="1" dirty="0">
                <a:solidFill>
                  <a:schemeClr val="tx1">
                    <a:lumMod val="65000"/>
                    <a:lumOff val="35000"/>
                  </a:schemeClr>
                </a:solidFill>
                <a:ea typeface="+mn-lt"/>
                <a:cs typeface="+mn-lt"/>
              </a:rPr>
              <a:t> </a:t>
            </a:r>
            <a:r>
              <a:rPr lang="en-US" sz="2000" i="1" dirty="0" err="1">
                <a:solidFill>
                  <a:schemeClr val="tx1">
                    <a:lumMod val="65000"/>
                    <a:lumOff val="35000"/>
                  </a:schemeClr>
                </a:solidFill>
                <a:ea typeface="+mn-lt"/>
                <a:cs typeface="+mn-lt"/>
              </a:rPr>
              <a:t>aprašas</a:t>
            </a:r>
            <a:r>
              <a:rPr lang="lt-LT" sz="2000" i="1" dirty="0">
                <a:solidFill>
                  <a:schemeClr val="tx1">
                    <a:lumMod val="65000"/>
                    <a:lumOff val="35000"/>
                  </a:schemeClr>
                </a:solidFill>
                <a:ea typeface="+mn-lt"/>
                <a:cs typeface="+mn-lt"/>
              </a:rPr>
              <a:t>.</a:t>
            </a:r>
            <a:br>
              <a:rPr lang="en-US" i="1" dirty="0">
                <a:solidFill>
                  <a:schemeClr val="tx1">
                    <a:lumMod val="65000"/>
                    <a:lumOff val="35000"/>
                  </a:schemeClr>
                </a:solidFill>
                <a:ea typeface="+mn-lt"/>
                <a:cs typeface="+mn-lt"/>
              </a:rPr>
            </a:br>
            <a:endParaRPr lang="en-US" i="1" dirty="0">
              <a:solidFill>
                <a:schemeClr val="tx1">
                  <a:lumMod val="65000"/>
                  <a:lumOff val="35000"/>
                </a:schemeClr>
              </a:solidFill>
              <a:ea typeface="+mn-lt"/>
              <a:cs typeface="+mn-lt"/>
            </a:endParaRPr>
          </a:p>
          <a:p>
            <a:endParaRPr lang="en-US" dirty="0">
              <a:solidFill>
                <a:schemeClr val="tx1">
                  <a:lumMod val="65000"/>
                  <a:lumOff val="35000"/>
                </a:schemeClr>
              </a:solidFill>
              <a:cs typeface="Calibri"/>
            </a:endParaRPr>
          </a:p>
        </p:txBody>
      </p:sp>
      <p:pic>
        <p:nvPicPr>
          <p:cNvPr id="8" name="Picture 8" descr="Diagram&#10;&#10;Description automatically generated">
            <a:extLst>
              <a:ext uri="{FF2B5EF4-FFF2-40B4-BE49-F238E27FC236}">
                <a16:creationId xmlns:a16="http://schemas.microsoft.com/office/drawing/2014/main" id="{DAC781C9-2C87-EECE-7313-03E77FB852D2}"/>
              </a:ext>
            </a:extLst>
          </p:cNvPr>
          <p:cNvPicPr>
            <a:picLocks noChangeAspect="1"/>
          </p:cNvPicPr>
          <p:nvPr/>
        </p:nvPicPr>
        <p:blipFill>
          <a:blip r:embed="rId3"/>
          <a:stretch>
            <a:fillRect/>
          </a:stretch>
        </p:blipFill>
        <p:spPr>
          <a:xfrm>
            <a:off x="491531" y="1962169"/>
            <a:ext cx="5749331" cy="3825452"/>
          </a:xfrm>
          <a:prstGeom prst="rect">
            <a:avLst/>
          </a:prstGeom>
        </p:spPr>
      </p:pic>
      <p:sp>
        <p:nvSpPr>
          <p:cNvPr id="7" name="Rectangle 6">
            <a:extLst>
              <a:ext uri="{FF2B5EF4-FFF2-40B4-BE49-F238E27FC236}">
                <a16:creationId xmlns:a16="http://schemas.microsoft.com/office/drawing/2014/main" id="{BBA32A50-9C8B-A4D9-331B-54EE6080267B}"/>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7702DB-DD30-29C5-9A70-20554BDE400E}"/>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892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698389-8547-79FF-E0A2-4D6A836FC649}"/>
              </a:ext>
            </a:extLst>
          </p:cNvPr>
          <p:cNvSpPr>
            <a:spLocks noGrp="1"/>
          </p:cNvSpPr>
          <p:nvPr>
            <p:ph type="title"/>
          </p:nvPr>
        </p:nvSpPr>
        <p:spPr>
          <a:xfrm>
            <a:off x="1415049" y="664060"/>
            <a:ext cx="8686273" cy="817563"/>
          </a:xfrm>
        </p:spPr>
        <p:txBody>
          <a:bodyPr>
            <a:normAutofit/>
          </a:bodyPr>
          <a:lstStyle/>
          <a:p>
            <a:r>
              <a:rPr lang="en-US" sz="3600" b="1" dirty="0">
                <a:solidFill>
                  <a:srgbClr val="01AC8A"/>
                </a:solidFill>
                <a:latin typeface="Franklin Gothic"/>
              </a:rPr>
              <a:t>Alytaus </a:t>
            </a:r>
            <a:r>
              <a:rPr lang="en-US" sz="3600" b="1" dirty="0" err="1">
                <a:solidFill>
                  <a:srgbClr val="01AC8A"/>
                </a:solidFill>
                <a:latin typeface="Franklin Gothic"/>
              </a:rPr>
              <a:t>miesto</a:t>
            </a:r>
            <a:r>
              <a:rPr lang="en-US" sz="3600" b="1" dirty="0">
                <a:solidFill>
                  <a:srgbClr val="01AC8A"/>
                </a:solidFill>
                <a:latin typeface="Franklin Gothic"/>
              </a:rPr>
              <a:t> </a:t>
            </a:r>
            <a:r>
              <a:rPr lang="en-US" sz="3600" b="1" dirty="0" err="1">
                <a:solidFill>
                  <a:srgbClr val="01AC8A"/>
                </a:solidFill>
                <a:latin typeface="Franklin Gothic"/>
              </a:rPr>
              <a:t>tvarios</a:t>
            </a:r>
            <a:r>
              <a:rPr lang="en-US" sz="3600" b="1" dirty="0">
                <a:solidFill>
                  <a:srgbClr val="01AC8A"/>
                </a:solidFill>
                <a:latin typeface="Franklin Gothic"/>
              </a:rPr>
              <a:t> plėtros </a:t>
            </a:r>
            <a:r>
              <a:rPr lang="en-US" sz="3600" b="1" dirty="0" err="1">
                <a:solidFill>
                  <a:srgbClr val="01AC8A"/>
                </a:solidFill>
                <a:latin typeface="Franklin Gothic"/>
              </a:rPr>
              <a:t>strategija</a:t>
            </a:r>
            <a:endParaRPr lang="en-US" dirty="0"/>
          </a:p>
        </p:txBody>
      </p:sp>
      <p:sp>
        <p:nvSpPr>
          <p:cNvPr id="7" name="Rectangle 6">
            <a:extLst>
              <a:ext uri="{FF2B5EF4-FFF2-40B4-BE49-F238E27FC236}">
                <a16:creationId xmlns:a16="http://schemas.microsoft.com/office/drawing/2014/main" id="{BBA32A50-9C8B-A4D9-331B-54EE6080267B}"/>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7702DB-DD30-29C5-9A70-20554BDE400E}"/>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8B6F63-BC34-0919-ADC7-899F412C71A1}"/>
              </a:ext>
            </a:extLst>
          </p:cNvPr>
          <p:cNvSpPr>
            <a:spLocks noGrp="1"/>
          </p:cNvSpPr>
          <p:nvPr>
            <p:ph idx="1"/>
          </p:nvPr>
        </p:nvSpPr>
        <p:spPr>
          <a:xfrm>
            <a:off x="612648" y="1969910"/>
            <a:ext cx="4929525" cy="4224030"/>
          </a:xfrm>
        </p:spPr>
        <p:txBody>
          <a:bodyPr vert="horz" lIns="91440" tIns="45720" rIns="91440" bIns="45720" rtlCol="0" anchor="t">
            <a:normAutofit/>
          </a:bodyPr>
          <a:lstStyle/>
          <a:p>
            <a:pPr marL="0" indent="0" algn="just">
              <a:buNone/>
            </a:pPr>
            <a:r>
              <a:rPr lang="lt-LT" sz="2000" dirty="0">
                <a:solidFill>
                  <a:schemeClr val="tx1">
                    <a:lumMod val="65000"/>
                    <a:lumOff val="35000"/>
                  </a:schemeClr>
                </a:solidFill>
                <a:ea typeface="+mn-lt"/>
                <a:cs typeface="+mn-lt"/>
              </a:rPr>
              <a:t>Alytaus miesto tvarios plėtros strategija rengiama siekiant sudaryti sąlygas Alytaus miesto patrauklumui didinti.</a:t>
            </a:r>
          </a:p>
          <a:p>
            <a:pPr marL="0" indent="0" algn="just">
              <a:buNone/>
            </a:pPr>
            <a:r>
              <a:rPr lang="lt-LT" sz="2000" dirty="0">
                <a:solidFill>
                  <a:schemeClr val="tx1">
                    <a:lumMod val="65000"/>
                    <a:lumOff val="35000"/>
                  </a:schemeClr>
                </a:solidFill>
                <a:ea typeface="+mn-lt"/>
                <a:cs typeface="+mn-lt"/>
              </a:rPr>
              <a:t>Tvarios miesto plėtros strategijoje planuojami įgyvendinti veiksmai švietimo, palankios aplinkos verslo plėtrai, tvarios aplinkos kūrimui ir užtikrinimui. </a:t>
            </a:r>
          </a:p>
          <a:p>
            <a:pPr marL="0" indent="0">
              <a:buNone/>
            </a:pPr>
            <a:endParaRPr lang="lt-LT" sz="2000" dirty="0">
              <a:solidFill>
                <a:schemeClr val="tx1">
                  <a:lumMod val="65000"/>
                  <a:lumOff val="35000"/>
                </a:schemeClr>
              </a:solidFill>
              <a:ea typeface="+mn-lt"/>
              <a:cs typeface="+mn-lt"/>
            </a:endParaRPr>
          </a:p>
          <a:p>
            <a:pPr marL="0" indent="0" algn="just">
              <a:buNone/>
            </a:pPr>
            <a:r>
              <a:rPr lang="lt-LT" sz="2000" dirty="0">
                <a:solidFill>
                  <a:schemeClr val="tx1">
                    <a:lumMod val="65000"/>
                    <a:lumOff val="35000"/>
                  </a:schemeClr>
                </a:solidFill>
                <a:effectLst/>
                <a:ea typeface="Times New Roman" panose="02020603050405020304" pitchFamily="18" charset="0"/>
              </a:rPr>
              <a:t>Alytaus mieste 2023 m. pradžioje gyveno </a:t>
            </a:r>
            <a:r>
              <a:rPr lang="lt-LT" sz="2000" b="1" dirty="0">
                <a:solidFill>
                  <a:schemeClr val="tx1">
                    <a:lumMod val="65000"/>
                    <a:lumOff val="35000"/>
                  </a:schemeClr>
                </a:solidFill>
                <a:effectLst/>
                <a:ea typeface="Times New Roman" panose="02020603050405020304" pitchFamily="18" charset="0"/>
              </a:rPr>
              <a:t>51 856 </a:t>
            </a:r>
            <a:r>
              <a:rPr lang="lt-LT" sz="2000" dirty="0">
                <a:solidFill>
                  <a:schemeClr val="tx1">
                    <a:lumMod val="65000"/>
                    <a:lumOff val="35000"/>
                  </a:schemeClr>
                </a:solidFill>
                <a:effectLst/>
                <a:ea typeface="Times New Roman" panose="02020603050405020304" pitchFamily="18" charset="0"/>
              </a:rPr>
              <a:t>gyventojai, miesto plotas – </a:t>
            </a:r>
            <a:r>
              <a:rPr lang="lt-LT" sz="2000" b="1" dirty="0">
                <a:solidFill>
                  <a:schemeClr val="tx1">
                    <a:lumMod val="65000"/>
                    <a:lumOff val="35000"/>
                  </a:schemeClr>
                </a:solidFill>
                <a:effectLst/>
                <a:ea typeface="Times New Roman" panose="02020603050405020304" pitchFamily="18" charset="0"/>
              </a:rPr>
              <a:t>40 km</a:t>
            </a:r>
            <a:r>
              <a:rPr lang="lt-LT" sz="2000" b="1" baseline="30000" dirty="0">
                <a:solidFill>
                  <a:schemeClr val="tx1">
                    <a:lumMod val="65000"/>
                    <a:lumOff val="35000"/>
                  </a:schemeClr>
                </a:solidFill>
                <a:effectLst/>
                <a:ea typeface="Times New Roman" panose="02020603050405020304" pitchFamily="18" charset="0"/>
              </a:rPr>
              <a:t>2</a:t>
            </a:r>
            <a:r>
              <a:rPr lang="en-LT" sz="2000" b="1" dirty="0">
                <a:solidFill>
                  <a:schemeClr val="tx1">
                    <a:lumMod val="65000"/>
                    <a:lumOff val="35000"/>
                  </a:schemeClr>
                </a:solidFill>
                <a:effectLst/>
              </a:rPr>
              <a:t>.</a:t>
            </a:r>
            <a:r>
              <a:rPr lang="lt-LT" sz="2000" b="1" dirty="0">
                <a:solidFill>
                  <a:schemeClr val="tx1">
                    <a:lumMod val="65000"/>
                    <a:lumOff val="35000"/>
                  </a:schemeClr>
                </a:solidFill>
                <a:cs typeface="Calibri" panose="020F0502020204030204"/>
              </a:rPr>
              <a:t> </a:t>
            </a:r>
            <a:endParaRPr lang="en-US" sz="2000" b="1" dirty="0">
              <a:solidFill>
                <a:schemeClr val="tx1">
                  <a:lumMod val="65000"/>
                  <a:lumOff val="35000"/>
                </a:schemeClr>
              </a:solidFill>
              <a:cs typeface="Calibri"/>
            </a:endParaRPr>
          </a:p>
        </p:txBody>
      </p:sp>
      <p:pic>
        <p:nvPicPr>
          <p:cNvPr id="2" name="Picture 1" descr="Map&#10;&#10;Description automatically generated">
            <a:extLst>
              <a:ext uri="{FF2B5EF4-FFF2-40B4-BE49-F238E27FC236}">
                <a16:creationId xmlns:a16="http://schemas.microsoft.com/office/drawing/2014/main" id="{6A72D881-7524-4867-D7F7-5EEDCF006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219" y="1969909"/>
            <a:ext cx="6084133" cy="3664771"/>
          </a:xfrm>
          <a:prstGeom prst="rect">
            <a:avLst/>
          </a:prstGeom>
        </p:spPr>
      </p:pic>
    </p:spTree>
    <p:extLst>
      <p:ext uri="{BB962C8B-B14F-4D97-AF65-F5344CB8AC3E}">
        <p14:creationId xmlns:p14="http://schemas.microsoft.com/office/powerpoint/2010/main" val="426964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5DC6D-9E63-FD68-E396-3707F5DA102A}"/>
              </a:ext>
            </a:extLst>
          </p:cNvPr>
          <p:cNvSpPr>
            <a:spLocks noGrp="1"/>
          </p:cNvSpPr>
          <p:nvPr>
            <p:ph idx="1"/>
          </p:nvPr>
        </p:nvSpPr>
        <p:spPr>
          <a:xfrm>
            <a:off x="930930" y="2877911"/>
            <a:ext cx="5229981" cy="4351338"/>
          </a:xfrm>
        </p:spPr>
        <p:txBody>
          <a:bodyPr vert="horz" lIns="91440" tIns="45720" rIns="91440" bIns="45720" rtlCol="0" anchor="t">
            <a:noAutofit/>
          </a:bodyPr>
          <a:lstStyle/>
          <a:p>
            <a:pPr algn="just"/>
            <a:r>
              <a:rPr lang="lt-LT" sz="2000" b="1" dirty="0">
                <a:solidFill>
                  <a:schemeClr val="tx1">
                    <a:lumMod val="65000"/>
                    <a:lumOff val="35000"/>
                  </a:schemeClr>
                </a:solidFill>
              </a:rPr>
              <a:t>Alytaus miesto kaip regiono centro patrauklumas gyventi ir investuoti.</a:t>
            </a:r>
          </a:p>
          <a:p>
            <a:pPr marL="0" indent="0" algn="just">
              <a:buNone/>
            </a:pPr>
            <a:r>
              <a:rPr lang="lt-LT" sz="2000" dirty="0">
                <a:solidFill>
                  <a:schemeClr val="tx1">
                    <a:lumMod val="65000"/>
                    <a:lumOff val="35000"/>
                  </a:schemeClr>
                </a:solidFill>
              </a:rPr>
              <a:t>Regione identifikuotos problemos:</a:t>
            </a:r>
          </a:p>
          <a:p>
            <a:pPr algn="just"/>
            <a:r>
              <a:rPr lang="lt-LT" sz="2000" dirty="0">
                <a:solidFill>
                  <a:schemeClr val="tx1">
                    <a:lumMod val="65000"/>
                    <a:lumOff val="35000"/>
                  </a:schemeClr>
                </a:solidFill>
              </a:rPr>
              <a:t>Žema regiono sukuriama pridėtinė vertė, turizmo potencialas.</a:t>
            </a:r>
            <a:endParaRPr lang="lt-LT" sz="2000" dirty="0">
              <a:solidFill>
                <a:schemeClr val="tx1">
                  <a:lumMod val="65000"/>
                  <a:lumOff val="35000"/>
                </a:schemeClr>
              </a:solidFill>
              <a:cs typeface="Calibri"/>
            </a:endParaRPr>
          </a:p>
          <a:p>
            <a:pPr algn="just"/>
            <a:r>
              <a:rPr lang="lt-LT" sz="2000" dirty="0">
                <a:solidFill>
                  <a:schemeClr val="tx1">
                    <a:lumMod val="65000"/>
                    <a:lumOff val="35000"/>
                  </a:schemeClr>
                </a:solidFill>
              </a:rPr>
              <a:t>Viešųjų paslaugų integralumo trūkumas susisiekimo ir neformalaus švietimo srityje.</a:t>
            </a:r>
            <a:endParaRPr lang="lt-LT" sz="2000" dirty="0">
              <a:solidFill>
                <a:schemeClr val="tx1">
                  <a:lumMod val="65000"/>
                  <a:lumOff val="35000"/>
                </a:schemeClr>
              </a:solidFill>
              <a:cs typeface="Calibri"/>
            </a:endParaRPr>
          </a:p>
        </p:txBody>
      </p:sp>
      <p:sp>
        <p:nvSpPr>
          <p:cNvPr id="5" name="Rectangle 4">
            <a:extLst>
              <a:ext uri="{FF2B5EF4-FFF2-40B4-BE49-F238E27FC236}">
                <a16:creationId xmlns:a16="http://schemas.microsoft.com/office/drawing/2014/main" id="{FDF7E94C-A108-2E83-1485-4751AD642C84}"/>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07928-0FC4-CBCB-D72D-B70933599F86}"/>
              </a:ext>
            </a:extLst>
          </p:cNvPr>
          <p:cNvSpPr/>
          <p:nvPr/>
        </p:nvSpPr>
        <p:spPr>
          <a:xfrm>
            <a:off x="5701741" y="414416"/>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BE513C5-2D2C-D0AA-0D37-1378F9913EDE}"/>
              </a:ext>
            </a:extLst>
          </p:cNvPr>
          <p:cNvSpPr txBox="1">
            <a:spLocks/>
          </p:cNvSpPr>
          <p:nvPr/>
        </p:nvSpPr>
        <p:spPr>
          <a:xfrm>
            <a:off x="2027875" y="616130"/>
            <a:ext cx="8141987" cy="817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solidFill>
                  <a:srgbClr val="01AC8A"/>
                </a:solidFill>
                <a:latin typeface="Franklin Gothic"/>
                <a:cs typeface="Calibri Light"/>
              </a:rPr>
              <a:t>Tvarios</a:t>
            </a:r>
            <a:r>
              <a:rPr lang="en-US" sz="3600" b="1" dirty="0">
                <a:solidFill>
                  <a:srgbClr val="01AC8A"/>
                </a:solidFill>
                <a:latin typeface="Franklin Gothic"/>
                <a:cs typeface="Calibri Light"/>
              </a:rPr>
              <a:t> </a:t>
            </a:r>
            <a:r>
              <a:rPr lang="en-US" sz="3600" b="1" dirty="0" err="1">
                <a:solidFill>
                  <a:srgbClr val="01AC8A"/>
                </a:solidFill>
                <a:latin typeface="Franklin Gothic"/>
                <a:cs typeface="Calibri Light"/>
              </a:rPr>
              <a:t>miesto</a:t>
            </a:r>
            <a:r>
              <a:rPr lang="en-US" sz="3600" b="1" dirty="0">
                <a:solidFill>
                  <a:srgbClr val="01AC8A"/>
                </a:solidFill>
                <a:latin typeface="Franklin Gothic"/>
                <a:cs typeface="Calibri Light"/>
              </a:rPr>
              <a:t> plėtros </a:t>
            </a:r>
            <a:r>
              <a:rPr lang="en-US" sz="3600" b="1" dirty="0" err="1">
                <a:solidFill>
                  <a:srgbClr val="01AC8A"/>
                </a:solidFill>
                <a:latin typeface="Franklin Gothic"/>
                <a:cs typeface="Calibri Light"/>
              </a:rPr>
              <a:t>problemos</a:t>
            </a:r>
            <a:endParaRPr lang="en-US" sz="3600" b="1" dirty="0">
              <a:solidFill>
                <a:srgbClr val="01AC8A"/>
              </a:solidFill>
              <a:latin typeface="Franklin Gothic"/>
              <a:cs typeface="Calibri Light"/>
            </a:endParaRPr>
          </a:p>
        </p:txBody>
      </p:sp>
      <p:pic>
        <p:nvPicPr>
          <p:cNvPr id="4" name="Picture 5" descr="A picture containing diagram&#10;&#10;Description automatically generated">
            <a:extLst>
              <a:ext uri="{FF2B5EF4-FFF2-40B4-BE49-F238E27FC236}">
                <a16:creationId xmlns:a16="http://schemas.microsoft.com/office/drawing/2014/main" id="{91450B15-E757-0160-6AFB-5C046DD3F03D}"/>
              </a:ext>
            </a:extLst>
          </p:cNvPr>
          <p:cNvPicPr>
            <a:picLocks noChangeAspect="1"/>
          </p:cNvPicPr>
          <p:nvPr/>
        </p:nvPicPr>
        <p:blipFill>
          <a:blip r:embed="rId2"/>
          <a:stretch>
            <a:fillRect/>
          </a:stretch>
        </p:blipFill>
        <p:spPr>
          <a:xfrm>
            <a:off x="6127448" y="1428448"/>
            <a:ext cx="5053390" cy="5057422"/>
          </a:xfrm>
          <a:prstGeom prst="rect">
            <a:avLst/>
          </a:prstGeom>
        </p:spPr>
      </p:pic>
    </p:spTree>
    <p:extLst>
      <p:ext uri="{BB962C8B-B14F-4D97-AF65-F5344CB8AC3E}">
        <p14:creationId xmlns:p14="http://schemas.microsoft.com/office/powerpoint/2010/main" val="187880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5DC6D-9E63-FD68-E396-3707F5DA102A}"/>
              </a:ext>
            </a:extLst>
          </p:cNvPr>
          <p:cNvSpPr>
            <a:spLocks noGrp="1"/>
          </p:cNvSpPr>
          <p:nvPr>
            <p:ph idx="1"/>
          </p:nvPr>
        </p:nvSpPr>
        <p:spPr>
          <a:xfrm>
            <a:off x="922867" y="2865816"/>
            <a:ext cx="5411410" cy="4351338"/>
          </a:xfrm>
        </p:spPr>
        <p:txBody>
          <a:bodyPr vert="horz" lIns="91440" tIns="45720" rIns="91440" bIns="45720" rtlCol="0" anchor="t">
            <a:normAutofit/>
          </a:bodyPr>
          <a:lstStyle/>
          <a:p>
            <a:pPr algn="just"/>
            <a:r>
              <a:rPr lang="lt-LT" sz="2400" dirty="0">
                <a:solidFill>
                  <a:schemeClr val="tx1">
                    <a:lumMod val="65000"/>
                    <a:lumOff val="35000"/>
                  </a:schemeClr>
                </a:solidFill>
                <a:effectLst/>
                <a:ea typeface="Times New Roman" panose="02020603050405020304" pitchFamily="18" charset="0"/>
              </a:rPr>
              <a:t>Pagerinti švietimo įstaigų infrastruktūrą ir jų prieinamumą siekiant pritaikyti jas gyventojų poreikiams.</a:t>
            </a:r>
            <a:endParaRPr lang="lt-LT" sz="2400" dirty="0">
              <a:solidFill>
                <a:schemeClr val="tx1">
                  <a:lumMod val="65000"/>
                  <a:lumOff val="35000"/>
                </a:schemeClr>
              </a:solidFill>
              <a:cs typeface="Calibri"/>
            </a:endParaRPr>
          </a:p>
          <a:p>
            <a:pPr algn="just"/>
            <a:r>
              <a:rPr lang="lt-LT" sz="2400" dirty="0">
                <a:solidFill>
                  <a:schemeClr val="tx1">
                    <a:lumMod val="65000"/>
                    <a:lumOff val="35000"/>
                  </a:schemeClr>
                </a:solidFill>
                <a:effectLst/>
                <a:ea typeface="Times New Roman" panose="02020603050405020304" pitchFamily="18" charset="0"/>
              </a:rPr>
              <a:t>Padidinti miesto patrauklumą investicijoms ir verslo plėtrai .</a:t>
            </a:r>
          </a:p>
          <a:p>
            <a:pPr algn="just"/>
            <a:r>
              <a:rPr lang="lt-LT" sz="2400" dirty="0">
                <a:solidFill>
                  <a:schemeClr val="tx1">
                    <a:lumMod val="65000"/>
                    <a:lumOff val="35000"/>
                  </a:schemeClr>
                </a:solidFill>
                <a:effectLst/>
                <a:ea typeface="Times New Roman" panose="02020603050405020304" pitchFamily="18" charset="0"/>
              </a:rPr>
              <a:t>Atgaivinti miesto žaliąsias erdves siekiant padidinti jų patrauklumą miesto gyventojams.</a:t>
            </a:r>
            <a:endParaRPr lang="lt-LT" sz="2400" dirty="0">
              <a:solidFill>
                <a:schemeClr val="tx1">
                  <a:lumMod val="65000"/>
                  <a:lumOff val="35000"/>
                </a:schemeClr>
              </a:solidFill>
              <a:cs typeface="Calibri"/>
            </a:endParaRPr>
          </a:p>
        </p:txBody>
      </p:sp>
      <p:sp>
        <p:nvSpPr>
          <p:cNvPr id="5" name="Rectangle 4">
            <a:extLst>
              <a:ext uri="{FF2B5EF4-FFF2-40B4-BE49-F238E27FC236}">
                <a16:creationId xmlns:a16="http://schemas.microsoft.com/office/drawing/2014/main" id="{C9F35189-D925-66B2-7FEB-00380D946EC2}"/>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9A37F-6B1D-F5C6-A676-275036306008}"/>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099B4CA-7E39-0912-89B2-CA3EEFB2E1D4}"/>
              </a:ext>
            </a:extLst>
          </p:cNvPr>
          <p:cNvSpPr txBox="1">
            <a:spLocks/>
          </p:cNvSpPr>
          <p:nvPr/>
        </p:nvSpPr>
        <p:spPr>
          <a:xfrm>
            <a:off x="1822255" y="656031"/>
            <a:ext cx="7859765" cy="817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rgbClr val="01AC8A"/>
                </a:solidFill>
                <a:latin typeface="Franklin Gothic"/>
              </a:rPr>
              <a:t>Alytaus </a:t>
            </a:r>
            <a:r>
              <a:rPr lang="en-US" sz="3600" b="1" dirty="0" err="1">
                <a:solidFill>
                  <a:srgbClr val="01AC8A"/>
                </a:solidFill>
                <a:latin typeface="Franklin Gothic"/>
              </a:rPr>
              <a:t>tvarios</a:t>
            </a:r>
            <a:r>
              <a:rPr lang="en-US" sz="3600" b="1" dirty="0">
                <a:solidFill>
                  <a:srgbClr val="01AC8A"/>
                </a:solidFill>
                <a:latin typeface="Franklin Gothic"/>
              </a:rPr>
              <a:t> </a:t>
            </a:r>
            <a:r>
              <a:rPr lang="en-US" sz="3600" b="1" dirty="0" err="1">
                <a:solidFill>
                  <a:srgbClr val="01AC8A"/>
                </a:solidFill>
                <a:latin typeface="Franklin Gothic"/>
              </a:rPr>
              <a:t>miesto</a:t>
            </a:r>
            <a:r>
              <a:rPr lang="en-US" sz="3600" b="1" dirty="0">
                <a:solidFill>
                  <a:srgbClr val="01AC8A"/>
                </a:solidFill>
                <a:latin typeface="Franklin Gothic"/>
              </a:rPr>
              <a:t> plėtros </a:t>
            </a:r>
            <a:r>
              <a:rPr lang="en-US" sz="3600" b="1" dirty="0" err="1">
                <a:solidFill>
                  <a:srgbClr val="01AC8A"/>
                </a:solidFill>
                <a:latin typeface="Franklin Gothic"/>
              </a:rPr>
              <a:t>poreikiai</a:t>
            </a:r>
            <a:endParaRPr lang="en-US" sz="3600" b="1" dirty="0">
              <a:solidFill>
                <a:srgbClr val="01AC8A"/>
              </a:solidFill>
              <a:latin typeface="Franklin Gothic"/>
              <a:cs typeface="Calibri Light"/>
            </a:endParaRPr>
          </a:p>
        </p:txBody>
      </p:sp>
      <p:pic>
        <p:nvPicPr>
          <p:cNvPr id="16" name="Picture 16">
            <a:extLst>
              <a:ext uri="{FF2B5EF4-FFF2-40B4-BE49-F238E27FC236}">
                <a16:creationId xmlns:a16="http://schemas.microsoft.com/office/drawing/2014/main" id="{45762A68-60B0-5F30-D56B-47FBEDB477DA}"/>
              </a:ext>
            </a:extLst>
          </p:cNvPr>
          <p:cNvPicPr>
            <a:picLocks noChangeAspect="1"/>
          </p:cNvPicPr>
          <p:nvPr/>
        </p:nvPicPr>
        <p:blipFill>
          <a:blip r:embed="rId2"/>
          <a:stretch>
            <a:fillRect/>
          </a:stretch>
        </p:blipFill>
        <p:spPr>
          <a:xfrm>
            <a:off x="6494336" y="1658257"/>
            <a:ext cx="4819549" cy="4819549"/>
          </a:xfrm>
          <a:prstGeom prst="rect">
            <a:avLst/>
          </a:prstGeom>
        </p:spPr>
      </p:pic>
    </p:spTree>
    <p:extLst>
      <p:ext uri="{BB962C8B-B14F-4D97-AF65-F5344CB8AC3E}">
        <p14:creationId xmlns:p14="http://schemas.microsoft.com/office/powerpoint/2010/main" val="245108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7E15C-6979-BB59-0CE1-42FDA0066430}"/>
              </a:ext>
            </a:extLst>
          </p:cNvPr>
          <p:cNvSpPr>
            <a:spLocks noGrp="1"/>
          </p:cNvSpPr>
          <p:nvPr>
            <p:ph idx="1"/>
          </p:nvPr>
        </p:nvSpPr>
        <p:spPr>
          <a:xfrm>
            <a:off x="846263" y="2103815"/>
            <a:ext cx="5492045" cy="2855561"/>
          </a:xfrm>
        </p:spPr>
        <p:txBody>
          <a:bodyPr vert="horz" lIns="91440" tIns="45720" rIns="91440" bIns="45720" rtlCol="0" anchor="t">
            <a:noAutofit/>
          </a:bodyPr>
          <a:lstStyle/>
          <a:p>
            <a:pPr algn="just"/>
            <a:r>
              <a:rPr lang="lt-LT" sz="2000" dirty="0">
                <a:solidFill>
                  <a:schemeClr val="tx1">
                    <a:lumMod val="65000"/>
                    <a:lumOff val="35000"/>
                  </a:schemeClr>
                </a:solidFill>
                <a:effectLst/>
                <a:ea typeface="Times New Roman" panose="02020603050405020304" pitchFamily="18" charset="0"/>
              </a:rPr>
              <a:t>ikimokyklinio ugdymo poreikis nėra patenkinamas; </a:t>
            </a:r>
          </a:p>
          <a:p>
            <a:pPr algn="just"/>
            <a:r>
              <a:rPr lang="lt-LT" sz="2000" dirty="0">
                <a:solidFill>
                  <a:schemeClr val="tx1">
                    <a:lumMod val="65000"/>
                    <a:lumOff val="35000"/>
                  </a:schemeClr>
                </a:solidFill>
                <a:effectLst/>
                <a:ea typeface="Times New Roman" panose="02020603050405020304" pitchFamily="18" charset="0"/>
              </a:rPr>
              <a:t>esama ikimokyklinio ugdymo infrastruktūra yra nusidėvėjusi ir neatitinka šiuolaikinių reikalavimų; </a:t>
            </a:r>
          </a:p>
          <a:p>
            <a:pPr algn="just"/>
            <a:r>
              <a:rPr lang="lt-LT" sz="2000" dirty="0">
                <a:solidFill>
                  <a:schemeClr val="tx1">
                    <a:lumMod val="65000"/>
                    <a:lumOff val="35000"/>
                  </a:schemeClr>
                </a:solidFill>
                <a:ea typeface="Times New Roman" panose="02020603050405020304" pitchFamily="18" charset="0"/>
              </a:rPr>
              <a:t>š</a:t>
            </a:r>
            <a:r>
              <a:rPr lang="lt-LT" sz="2000" dirty="0">
                <a:solidFill>
                  <a:schemeClr val="tx1">
                    <a:lumMod val="65000"/>
                    <a:lumOff val="35000"/>
                  </a:schemeClr>
                </a:solidFill>
                <a:effectLst/>
                <a:ea typeface="Times New Roman" panose="02020603050405020304" pitchFamily="18" charset="0"/>
              </a:rPr>
              <a:t>iuolaikinių poreikių neatitinkanti švietimo infrastruktūra nesudaro sąlygų teikti aukštos kokybės švietimo paslaugas</a:t>
            </a:r>
            <a:r>
              <a:rPr lang="lt-LT" sz="2000" dirty="0">
                <a:solidFill>
                  <a:schemeClr val="tx1">
                    <a:lumMod val="65000"/>
                    <a:lumOff val="35000"/>
                  </a:schemeClr>
                </a:solidFill>
                <a:ea typeface="Times New Roman" panose="02020603050405020304" pitchFamily="18" charset="0"/>
              </a:rPr>
              <a:t>;</a:t>
            </a:r>
            <a:endParaRPr lang="lt-LT" sz="2000" dirty="0">
              <a:solidFill>
                <a:schemeClr val="tx1">
                  <a:lumMod val="65000"/>
                  <a:lumOff val="35000"/>
                </a:schemeClr>
              </a:solidFill>
              <a:effectLst/>
              <a:ea typeface="Times New Roman" panose="02020603050405020304" pitchFamily="18" charset="0"/>
            </a:endParaRPr>
          </a:p>
        </p:txBody>
      </p:sp>
      <p:sp>
        <p:nvSpPr>
          <p:cNvPr id="5" name="Rectangle 4">
            <a:extLst>
              <a:ext uri="{FF2B5EF4-FFF2-40B4-BE49-F238E27FC236}">
                <a16:creationId xmlns:a16="http://schemas.microsoft.com/office/drawing/2014/main" id="{0BCBA7E1-C337-AA9E-22C6-3A899AE5F71F}"/>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4A69D0-38DB-520C-121F-393105C522B0}"/>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10D4B3A-F751-63FE-57A4-68D1DE4273A2}"/>
              </a:ext>
            </a:extLst>
          </p:cNvPr>
          <p:cNvSpPr txBox="1">
            <a:spLocks/>
          </p:cNvSpPr>
          <p:nvPr/>
        </p:nvSpPr>
        <p:spPr>
          <a:xfrm>
            <a:off x="1874359" y="486077"/>
            <a:ext cx="8660997"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solidFill>
                  <a:srgbClr val="01AC8A"/>
                </a:solidFill>
                <a:latin typeface="Franklin Gothic"/>
                <a:ea typeface="+mj-lt"/>
                <a:cs typeface="+mj-lt"/>
              </a:rPr>
              <a:t>Pagerinti švietimo įstaigų infrastruktūrą ir jų prieinamumą siekiant pritaikyti jas gyventojų poreikiams</a:t>
            </a:r>
            <a:endParaRPr lang="lt-LT" sz="3600" b="1" dirty="0">
              <a:solidFill>
                <a:srgbClr val="01AC8A"/>
              </a:solidFill>
              <a:latin typeface="Franklin Gothic"/>
              <a:cs typeface="Calibri Light"/>
            </a:endParaRPr>
          </a:p>
        </p:txBody>
      </p:sp>
      <p:pic>
        <p:nvPicPr>
          <p:cNvPr id="4" name="Picture 3" descr="A picture containing icon&#10;&#10;Description automatically generated">
            <a:extLst>
              <a:ext uri="{FF2B5EF4-FFF2-40B4-BE49-F238E27FC236}">
                <a16:creationId xmlns:a16="http://schemas.microsoft.com/office/drawing/2014/main" id="{F6E34287-046E-71B9-CA70-F150A1AE48F6}"/>
              </a:ext>
            </a:extLst>
          </p:cNvPr>
          <p:cNvPicPr>
            <a:picLocks noChangeAspect="1"/>
          </p:cNvPicPr>
          <p:nvPr/>
        </p:nvPicPr>
        <p:blipFill>
          <a:blip r:embed="rId2"/>
          <a:stretch>
            <a:fillRect/>
          </a:stretch>
        </p:blipFill>
        <p:spPr>
          <a:xfrm>
            <a:off x="6338308" y="2259116"/>
            <a:ext cx="5589612" cy="3723720"/>
          </a:xfrm>
          <a:prstGeom prst="rect">
            <a:avLst/>
          </a:prstGeom>
        </p:spPr>
      </p:pic>
    </p:spTree>
    <p:extLst>
      <p:ext uri="{BB962C8B-B14F-4D97-AF65-F5344CB8AC3E}">
        <p14:creationId xmlns:p14="http://schemas.microsoft.com/office/powerpoint/2010/main" val="2418444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37E15C-6979-BB59-0CE1-42FDA0066430}"/>
              </a:ext>
            </a:extLst>
          </p:cNvPr>
          <p:cNvSpPr>
            <a:spLocks noGrp="1"/>
          </p:cNvSpPr>
          <p:nvPr>
            <p:ph idx="1"/>
          </p:nvPr>
        </p:nvSpPr>
        <p:spPr>
          <a:xfrm>
            <a:off x="826105" y="2019149"/>
            <a:ext cx="5435600" cy="4351338"/>
          </a:xfrm>
        </p:spPr>
        <p:txBody>
          <a:bodyPr vert="horz" lIns="91440" tIns="45720" rIns="91440" bIns="45720" rtlCol="0" anchor="t">
            <a:normAutofit/>
          </a:bodyPr>
          <a:lstStyle/>
          <a:p>
            <a:pPr algn="just"/>
            <a:r>
              <a:rPr lang="lt-LT" sz="2000" dirty="0">
                <a:solidFill>
                  <a:schemeClr val="tx1">
                    <a:lumMod val="65000"/>
                    <a:lumOff val="35000"/>
                  </a:schemeClr>
                </a:solidFill>
                <a:effectLst/>
                <a:ea typeface="Times New Roman" panose="02020603050405020304" pitchFamily="18" charset="0"/>
              </a:rPr>
              <a:t>mieste trūksta paruoštų sklypų ir patalpų investicijų pritraukimui;</a:t>
            </a:r>
          </a:p>
          <a:p>
            <a:pPr algn="just"/>
            <a:r>
              <a:rPr lang="lt-LT" sz="2000" dirty="0">
                <a:solidFill>
                  <a:schemeClr val="tx1">
                    <a:lumMod val="65000"/>
                    <a:lumOff val="35000"/>
                  </a:schemeClr>
                </a:solidFill>
                <a:effectLst/>
                <a:ea typeface="Times New Roman" panose="02020603050405020304" pitchFamily="18" charset="0"/>
              </a:rPr>
              <a:t>pramoninėse teritorijose neišvystyta viešoji infrastruktūra;</a:t>
            </a:r>
          </a:p>
          <a:p>
            <a:pPr algn="just"/>
            <a:r>
              <a:rPr lang="lt-LT" sz="2000" dirty="0">
                <a:solidFill>
                  <a:schemeClr val="tx1">
                    <a:lumMod val="65000"/>
                    <a:lumOff val="35000"/>
                  </a:schemeClr>
                </a:solidFill>
                <a:effectLst/>
                <a:ea typeface="Times New Roman" panose="02020603050405020304" pitchFamily="18" charset="0"/>
              </a:rPr>
              <a:t>neišnaudojamos laisvos teritorijos;</a:t>
            </a:r>
          </a:p>
          <a:p>
            <a:pPr algn="just"/>
            <a:r>
              <a:rPr lang="lt-LT" sz="2000" dirty="0">
                <a:solidFill>
                  <a:schemeClr val="tx1">
                    <a:lumMod val="65000"/>
                    <a:lumOff val="35000"/>
                  </a:schemeClr>
                </a:solidFill>
                <a:effectLst/>
                <a:ea typeface="Times New Roman" panose="02020603050405020304" pitchFamily="18" charset="0"/>
              </a:rPr>
              <a:t>Verslo investicijoms reikalingos infrastruktūros ir teritorijų trūkumas riboja galimybes pritraukti aukštesnę pridėtinę vertę kuriančius verslus, tuo pačiu nesudaro prielaidų kurti geriau apmokamas ir įvairesnių gebėjimų reikalaujančias darbo vietas miesto ir aplinkinių savivaldybių gyventojams.</a:t>
            </a:r>
            <a:r>
              <a:rPr lang="en-LT" sz="2000" dirty="0">
                <a:solidFill>
                  <a:schemeClr val="tx1">
                    <a:lumMod val="65000"/>
                    <a:lumOff val="35000"/>
                  </a:schemeClr>
                </a:solidFill>
                <a:effectLst/>
              </a:rPr>
              <a:t> </a:t>
            </a:r>
            <a:endParaRPr lang="lt-LT" sz="2000" dirty="0">
              <a:solidFill>
                <a:schemeClr val="tx1">
                  <a:lumMod val="65000"/>
                  <a:lumOff val="35000"/>
                </a:schemeClr>
              </a:solidFill>
              <a:ea typeface="+mn-lt"/>
              <a:cs typeface="+mn-lt"/>
            </a:endParaRPr>
          </a:p>
        </p:txBody>
      </p:sp>
      <p:sp>
        <p:nvSpPr>
          <p:cNvPr id="5" name="Rectangle 4">
            <a:extLst>
              <a:ext uri="{FF2B5EF4-FFF2-40B4-BE49-F238E27FC236}">
                <a16:creationId xmlns:a16="http://schemas.microsoft.com/office/drawing/2014/main" id="{6C46AAB4-F6D9-82D9-0786-17553BA81B41}"/>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FEEB-05D4-BA4C-83A1-8BD6C8A81727}"/>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E5419E-8EA2-2FBD-59D9-2B94BEBE5558}"/>
              </a:ext>
            </a:extLst>
          </p:cNvPr>
          <p:cNvSpPr txBox="1">
            <a:spLocks/>
          </p:cNvSpPr>
          <p:nvPr/>
        </p:nvSpPr>
        <p:spPr>
          <a:xfrm>
            <a:off x="1874359" y="486077"/>
            <a:ext cx="86609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solidFill>
                  <a:srgbClr val="01AC8A"/>
                </a:solidFill>
                <a:latin typeface="Franklin Gothic"/>
                <a:ea typeface="+mj-lt"/>
                <a:cs typeface="+mj-lt"/>
              </a:rPr>
              <a:t>Padidinti miesto patrauklumą investicijoms ir verslo plėtrai</a:t>
            </a:r>
            <a:endParaRPr lang="lt-LT" sz="3600" b="1" dirty="0">
              <a:solidFill>
                <a:srgbClr val="01AC8A"/>
              </a:solidFill>
              <a:latin typeface="Franklin Gothic"/>
              <a:cs typeface="Calibri Light"/>
            </a:endParaRPr>
          </a:p>
        </p:txBody>
      </p:sp>
      <p:pic>
        <p:nvPicPr>
          <p:cNvPr id="2" name="Picture 3" descr="A picture containing diagram&#10;&#10;Description automatically generated">
            <a:extLst>
              <a:ext uri="{FF2B5EF4-FFF2-40B4-BE49-F238E27FC236}">
                <a16:creationId xmlns:a16="http://schemas.microsoft.com/office/drawing/2014/main" id="{4DBA4024-B436-1147-087B-76682DFDCD30}"/>
              </a:ext>
            </a:extLst>
          </p:cNvPr>
          <p:cNvPicPr>
            <a:picLocks noChangeAspect="1"/>
          </p:cNvPicPr>
          <p:nvPr/>
        </p:nvPicPr>
        <p:blipFill>
          <a:blip r:embed="rId2"/>
          <a:stretch>
            <a:fillRect/>
          </a:stretch>
        </p:blipFill>
        <p:spPr>
          <a:xfrm>
            <a:off x="6096000" y="772719"/>
            <a:ext cx="5742818" cy="5746850"/>
          </a:xfrm>
          <a:prstGeom prst="rect">
            <a:avLst/>
          </a:prstGeom>
        </p:spPr>
      </p:pic>
    </p:spTree>
    <p:extLst>
      <p:ext uri="{BB962C8B-B14F-4D97-AF65-F5344CB8AC3E}">
        <p14:creationId xmlns:p14="http://schemas.microsoft.com/office/powerpoint/2010/main" val="236723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3C51F-EAE2-930E-A635-431878063BDA}"/>
              </a:ext>
            </a:extLst>
          </p:cNvPr>
          <p:cNvSpPr>
            <a:spLocks noGrp="1"/>
          </p:cNvSpPr>
          <p:nvPr>
            <p:ph idx="1"/>
          </p:nvPr>
        </p:nvSpPr>
        <p:spPr>
          <a:xfrm>
            <a:off x="818490" y="2097980"/>
            <a:ext cx="4887283" cy="2662036"/>
          </a:xfrm>
        </p:spPr>
        <p:txBody>
          <a:bodyPr vert="horz" lIns="91440" tIns="45720" rIns="91440" bIns="45720" rtlCol="0" anchor="t">
            <a:noAutofit/>
          </a:bodyPr>
          <a:lstStyle/>
          <a:p>
            <a:pPr algn="just"/>
            <a:r>
              <a:rPr lang="lt-LT" sz="2000" dirty="0">
                <a:solidFill>
                  <a:schemeClr val="tx1">
                    <a:lumMod val="65000"/>
                    <a:lumOff val="35000"/>
                  </a:schemeClr>
                </a:solidFill>
                <a:effectLst/>
                <a:ea typeface="Times New Roman" panose="02020603050405020304" pitchFamily="18" charset="0"/>
              </a:rPr>
              <a:t>mieste esančių žaliųjų erdvių infrastruktūra  nepritaikyta įvairių amžiaus grupių gyventojų poreikiams; </a:t>
            </a:r>
          </a:p>
          <a:p>
            <a:pPr algn="just"/>
            <a:r>
              <a:rPr lang="lt-LT" sz="2000" dirty="0">
                <a:solidFill>
                  <a:schemeClr val="tx1">
                    <a:lumMod val="65000"/>
                    <a:lumOff val="35000"/>
                  </a:schemeClr>
                </a:solidFill>
                <a:effectLst/>
                <a:ea typeface="Times New Roman" panose="02020603050405020304" pitchFamily="18" charset="0"/>
              </a:rPr>
              <a:t>nesudarytos sąlygos aktyviam laisvalaikio leidimui;</a:t>
            </a:r>
          </a:p>
          <a:p>
            <a:pPr algn="just"/>
            <a:r>
              <a:rPr lang="lt-LT" sz="2000" dirty="0">
                <a:solidFill>
                  <a:schemeClr val="tx1">
                    <a:lumMod val="65000"/>
                    <a:lumOff val="35000"/>
                  </a:schemeClr>
                </a:solidFill>
                <a:effectLst/>
                <a:ea typeface="Times New Roman" panose="02020603050405020304" pitchFamily="18" charset="0"/>
              </a:rPr>
              <a:t>Alytaus miesto gyventojai susiduria su arti gyvenamosios vietos esančių ir gyventojų poreikius atitinkančių žaliųjų erdvių trūkumu;</a:t>
            </a:r>
            <a:endParaRPr lang="lt-LT" sz="2000" dirty="0">
              <a:solidFill>
                <a:schemeClr val="tx1">
                  <a:lumMod val="65000"/>
                  <a:lumOff val="35000"/>
                </a:schemeClr>
              </a:solidFill>
              <a:ea typeface="Times New Roman" panose="02020603050405020304" pitchFamily="18" charset="0"/>
            </a:endParaRPr>
          </a:p>
          <a:p>
            <a:pPr algn="just"/>
            <a:r>
              <a:rPr lang="lt-LT" sz="2000" dirty="0">
                <a:solidFill>
                  <a:schemeClr val="tx1">
                    <a:lumMod val="65000"/>
                    <a:lumOff val="35000"/>
                  </a:schemeClr>
                </a:solidFill>
                <a:effectLst/>
                <a:ea typeface="Times New Roman" panose="02020603050405020304" pitchFamily="18" charset="0"/>
              </a:rPr>
              <a:t>neišnaudojamas miesto viešųjų erdvių potencialas, neprisidedama prie gyvenamosios aplinkos kokybės gerėjimo ir prie palankesnių sąlygų verslo kūrimui ir plėtrai sudarymo.</a:t>
            </a:r>
            <a:r>
              <a:rPr lang="en-LT" sz="2000" dirty="0">
                <a:solidFill>
                  <a:schemeClr val="tx1">
                    <a:lumMod val="65000"/>
                    <a:lumOff val="35000"/>
                  </a:schemeClr>
                </a:solidFill>
                <a:effectLst/>
              </a:rPr>
              <a:t> </a:t>
            </a:r>
            <a:endParaRPr lang="lt-LT" sz="2000" dirty="0">
              <a:solidFill>
                <a:schemeClr val="tx1">
                  <a:lumMod val="65000"/>
                  <a:lumOff val="35000"/>
                </a:schemeClr>
              </a:solidFill>
              <a:cs typeface="Calibri"/>
            </a:endParaRPr>
          </a:p>
        </p:txBody>
      </p:sp>
      <p:sp>
        <p:nvSpPr>
          <p:cNvPr id="5" name="Rectangle 4">
            <a:extLst>
              <a:ext uri="{FF2B5EF4-FFF2-40B4-BE49-F238E27FC236}">
                <a16:creationId xmlns:a16="http://schemas.microsoft.com/office/drawing/2014/main" id="{FE16937D-20C9-492A-CF22-E0E0BD2FC5A5}"/>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8C73A59-BDE4-F888-D42C-CF70B4FD7C1B}"/>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6851D03-CB8E-9C9B-7C2C-1572D533F1CC}"/>
              </a:ext>
            </a:extLst>
          </p:cNvPr>
          <p:cNvSpPr txBox="1">
            <a:spLocks/>
          </p:cNvSpPr>
          <p:nvPr/>
        </p:nvSpPr>
        <p:spPr>
          <a:xfrm>
            <a:off x="1551819" y="659442"/>
            <a:ext cx="8660997"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t-LT" sz="3600" b="1" dirty="0">
                <a:solidFill>
                  <a:srgbClr val="01AC8A"/>
                </a:solidFill>
                <a:latin typeface="Franklin Gothic"/>
                <a:ea typeface="+mj-lt"/>
                <a:cs typeface="+mj-lt"/>
              </a:rPr>
              <a:t>Atgaivinti miesto žaliąsias erdves siekiant padidinti jų patrauklumą miesto gyventojams</a:t>
            </a:r>
            <a:endParaRPr lang="lt-LT" sz="3600" b="1" dirty="0">
              <a:solidFill>
                <a:srgbClr val="01AC8A"/>
              </a:solidFill>
              <a:latin typeface="Franklin Gothic"/>
              <a:cs typeface="Calibri Light"/>
            </a:endParaRPr>
          </a:p>
        </p:txBody>
      </p:sp>
      <p:pic>
        <p:nvPicPr>
          <p:cNvPr id="4" name="Picture 14">
            <a:extLst>
              <a:ext uri="{FF2B5EF4-FFF2-40B4-BE49-F238E27FC236}">
                <a16:creationId xmlns:a16="http://schemas.microsoft.com/office/drawing/2014/main" id="{527EB3B4-C1AE-5A28-2E80-4BEFC2AE01DD}"/>
              </a:ext>
            </a:extLst>
          </p:cNvPr>
          <p:cNvPicPr>
            <a:picLocks noChangeAspect="1"/>
          </p:cNvPicPr>
          <p:nvPr/>
        </p:nvPicPr>
        <p:blipFill>
          <a:blip r:embed="rId2"/>
          <a:stretch>
            <a:fillRect/>
          </a:stretch>
        </p:blipFill>
        <p:spPr>
          <a:xfrm>
            <a:off x="6054876" y="1545368"/>
            <a:ext cx="5162247" cy="5166279"/>
          </a:xfrm>
          <a:prstGeom prst="rect">
            <a:avLst/>
          </a:prstGeom>
        </p:spPr>
      </p:pic>
    </p:spTree>
    <p:extLst>
      <p:ext uri="{BB962C8B-B14F-4D97-AF65-F5344CB8AC3E}">
        <p14:creationId xmlns:p14="http://schemas.microsoft.com/office/powerpoint/2010/main" val="2093983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C66C5B-5E2C-AE74-18D1-D23EBF973076}"/>
              </a:ext>
            </a:extLst>
          </p:cNvPr>
          <p:cNvSpPr/>
          <p:nvPr/>
        </p:nvSpPr>
        <p:spPr>
          <a:xfrm>
            <a:off x="5705773" y="370067"/>
            <a:ext cx="791307" cy="8792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A108B03-D7DC-25C2-D05A-AA7AB48DDC54}"/>
              </a:ext>
            </a:extLst>
          </p:cNvPr>
          <p:cNvSpPr>
            <a:spLocks noGrp="1"/>
          </p:cNvSpPr>
          <p:nvPr>
            <p:ph type="title"/>
          </p:nvPr>
        </p:nvSpPr>
        <p:spPr>
          <a:xfrm>
            <a:off x="1765502" y="369156"/>
            <a:ext cx="8660997" cy="1325563"/>
          </a:xfrm>
        </p:spPr>
        <p:txBody>
          <a:bodyPr>
            <a:normAutofit/>
          </a:bodyPr>
          <a:lstStyle/>
          <a:p>
            <a:pPr algn="ctr"/>
            <a:r>
              <a:rPr lang="lt-LT" sz="4000" b="1">
                <a:solidFill>
                  <a:srgbClr val="01AC8A"/>
                </a:solidFill>
                <a:latin typeface="Franklin Gothic"/>
                <a:ea typeface="+mj-lt"/>
                <a:cs typeface="+mj-lt"/>
              </a:rPr>
              <a:t>Strategijos tikslas</a:t>
            </a:r>
            <a:endParaRPr lang="en-US" sz="4000" b="1">
              <a:solidFill>
                <a:srgbClr val="01AC8A"/>
              </a:solidFill>
              <a:latin typeface="Franklin Gothic"/>
              <a:cs typeface="Calibri Light"/>
            </a:endParaRPr>
          </a:p>
        </p:txBody>
      </p:sp>
      <p:sp>
        <p:nvSpPr>
          <p:cNvPr id="11" name="Content Placeholder 2">
            <a:extLst>
              <a:ext uri="{FF2B5EF4-FFF2-40B4-BE49-F238E27FC236}">
                <a16:creationId xmlns:a16="http://schemas.microsoft.com/office/drawing/2014/main" id="{49EB59BC-4A23-3FD1-2A1A-CC1E7A0E9DCE}"/>
              </a:ext>
            </a:extLst>
          </p:cNvPr>
          <p:cNvSpPr>
            <a:spLocks noGrp="1"/>
          </p:cNvSpPr>
          <p:nvPr>
            <p:ph idx="1"/>
          </p:nvPr>
        </p:nvSpPr>
        <p:spPr>
          <a:xfrm>
            <a:off x="838200" y="1825625"/>
            <a:ext cx="10507536" cy="944514"/>
          </a:xfrm>
        </p:spPr>
        <p:txBody>
          <a:bodyPr vert="horz" lIns="91440" tIns="45720" rIns="91440" bIns="45720" rtlCol="0" anchor="t">
            <a:noAutofit/>
          </a:bodyPr>
          <a:lstStyle/>
          <a:p>
            <a:pPr marL="0" indent="0" algn="ctr">
              <a:buNone/>
            </a:pPr>
            <a:r>
              <a:rPr lang="lt-LT" sz="3600" dirty="0">
                <a:solidFill>
                  <a:schemeClr val="tx1">
                    <a:lumMod val="65000"/>
                    <a:lumOff val="35000"/>
                  </a:schemeClr>
                </a:solidFill>
                <a:ea typeface="+mn-lt"/>
                <a:cs typeface="+mn-lt"/>
              </a:rPr>
              <a:t>Didinti Alytaus miesto patrauklumą</a:t>
            </a:r>
            <a:endParaRPr lang="en-US" sz="3600" dirty="0">
              <a:solidFill>
                <a:schemeClr val="tx1">
                  <a:lumMod val="65000"/>
                  <a:lumOff val="35000"/>
                </a:schemeClr>
              </a:solidFill>
              <a:cs typeface="Calibri"/>
            </a:endParaRPr>
          </a:p>
        </p:txBody>
      </p:sp>
      <p:pic>
        <p:nvPicPr>
          <p:cNvPr id="13" name="Picture 13" descr="Diagram&#10;&#10;Description automatically generated">
            <a:extLst>
              <a:ext uri="{FF2B5EF4-FFF2-40B4-BE49-F238E27FC236}">
                <a16:creationId xmlns:a16="http://schemas.microsoft.com/office/drawing/2014/main" id="{7A9C3186-6615-1711-FA8A-3598D90655B5}"/>
              </a:ext>
            </a:extLst>
          </p:cNvPr>
          <p:cNvPicPr>
            <a:picLocks noChangeAspect="1"/>
          </p:cNvPicPr>
          <p:nvPr/>
        </p:nvPicPr>
        <p:blipFill>
          <a:blip r:embed="rId2"/>
          <a:stretch>
            <a:fillRect/>
          </a:stretch>
        </p:blipFill>
        <p:spPr>
          <a:xfrm>
            <a:off x="3402196" y="2906394"/>
            <a:ext cx="4793411" cy="3190273"/>
          </a:xfrm>
          <a:prstGeom prst="rect">
            <a:avLst/>
          </a:prstGeom>
        </p:spPr>
      </p:pic>
      <p:sp>
        <p:nvSpPr>
          <p:cNvPr id="15" name="Rectangle 14">
            <a:extLst>
              <a:ext uri="{FF2B5EF4-FFF2-40B4-BE49-F238E27FC236}">
                <a16:creationId xmlns:a16="http://schemas.microsoft.com/office/drawing/2014/main" id="{E4C535B1-B6ED-70BA-79AA-419EB3C2F5AC}"/>
              </a:ext>
            </a:extLst>
          </p:cNvPr>
          <p:cNvSpPr/>
          <p:nvPr/>
        </p:nvSpPr>
        <p:spPr>
          <a:xfrm>
            <a:off x="211666" y="171348"/>
            <a:ext cx="11780761" cy="6515300"/>
          </a:xfrm>
          <a:prstGeom prst="rect">
            <a:avLst/>
          </a:prstGeom>
          <a:noFill/>
          <a:ln>
            <a:solidFill>
              <a:srgbClr val="01AC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6892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ktokodas xmlns="05f8d4c6-aaad-48d6-ae9c-22e57039c8f4">PR00xxx</Projektokodas>
    <lcf76f155ced4ddcb4097134ff3c332f xmlns="05f8d4c6-aaad-48d6-ae9c-22e57039c8f4">
      <Terms xmlns="http://schemas.microsoft.com/office/infopath/2007/PartnerControls"/>
    </lcf76f155ced4ddcb4097134ff3c332f>
    <Owner xmlns="05f8d4c6-aaad-48d6-ae9c-22e57039c8f4" xsi:nil="true"/>
    <TaxCatchAll xmlns="c3fad939-2c32-44a6-8411-8e8145449d3c" xsi:nil="true"/>
    <SharedWithUsers xmlns="c3fad939-2c32-44a6-8411-8e8145449d3c">
      <UserInfo>
        <DisplayName>Kornelija Lubauskienė</DisplayName>
        <AccountId>54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761E8F9226D3468FFDEF54A2FD02FB" ma:contentTypeVersion="18" ma:contentTypeDescription="Create a new document." ma:contentTypeScope="" ma:versionID="52a75a70f46b36ecc22930af252d701c">
  <xsd:schema xmlns:xsd="http://www.w3.org/2001/XMLSchema" xmlns:xs="http://www.w3.org/2001/XMLSchema" xmlns:p="http://schemas.microsoft.com/office/2006/metadata/properties" xmlns:ns2="05f8d4c6-aaad-48d6-ae9c-22e57039c8f4" xmlns:ns3="c3fad939-2c32-44a6-8411-8e8145449d3c" targetNamespace="http://schemas.microsoft.com/office/2006/metadata/properties" ma:root="true" ma:fieldsID="b999a10d1b82761427057171fa1de204" ns2:_="" ns3:_="">
    <xsd:import namespace="05f8d4c6-aaad-48d6-ae9c-22e57039c8f4"/>
    <xsd:import namespace="c3fad939-2c32-44a6-8411-8e8145449d3c"/>
    <xsd:element name="properties">
      <xsd:complexType>
        <xsd:sequence>
          <xsd:element name="documentManagement">
            <xsd:complexType>
              <xsd:all>
                <xsd:element ref="ns2:Projektokodas" minOccurs="0"/>
                <xsd:element ref="ns2:Owner"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8d4c6-aaad-48d6-ae9c-22e57039c8f4" elementFormDefault="qualified">
    <xsd:import namespace="http://schemas.microsoft.com/office/2006/documentManagement/types"/>
    <xsd:import namespace="http://schemas.microsoft.com/office/infopath/2007/PartnerControls"/>
    <xsd:element name="Projektokodas" ma:index="8" nillable="true" ma:displayName="Projekto kodas" ma:default="PR00xxx" ma:format="Dropdown" ma:internalName="Projektokodas">
      <xsd:simpleType>
        <xsd:restriction base="dms:Text">
          <xsd:maxLength value="255"/>
        </xsd:restriction>
      </xsd:simpleType>
    </xsd:element>
    <xsd:element name="Owner" ma:index="9" nillable="true" ma:displayName="Owner" ma:description="Project owner" ma:format="Dropdown" ma:internalName="Owner">
      <xsd:simpleType>
        <xsd:restriction base="dms:Choice">
          <xsd:enumeration value="Simas Lubauskas"/>
          <xsd:enumeration value="Martynas Izokaitis"/>
          <xsd:enumeration value="Ramūnas Paškevičius"/>
          <xsd:enumeration value="Andrius Žemaitis"/>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7fe1c11-372e-4657-89be-5b8fe34d83e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fad939-2c32-44a6-8411-8e8145449d3c"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stulpelis" ma:hidden="true" ma:list="{6a75ac84-77a2-4a60-a372-3712e2889441}" ma:internalName="TaxCatchAll" ma:showField="CatchAllData" ma:web="c3fad939-2c32-44a6-8411-8e8145449d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9E920-0331-402C-8F68-5DAD550ED6BA}">
  <ds:schemaRefs>
    <ds:schemaRef ds:uri="05f8d4c6-aaad-48d6-ae9c-22e57039c8f4"/>
    <ds:schemaRef ds:uri="c3fad939-2c32-44a6-8411-8e8145449d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75D5BA-08F8-434C-BEEF-8068A093BB1B}">
  <ds:schemaRefs>
    <ds:schemaRef ds:uri="http://schemas.microsoft.com/sharepoint/v3/contenttype/forms"/>
  </ds:schemaRefs>
</ds:datastoreItem>
</file>

<file path=customXml/itemProps3.xml><?xml version="1.0" encoding="utf-8"?>
<ds:datastoreItem xmlns:ds="http://schemas.openxmlformats.org/officeDocument/2006/customXml" ds:itemID="{6277104C-6739-48CF-9725-E153093CBA81}">
  <ds:schemaRefs>
    <ds:schemaRef ds:uri="05f8d4c6-aaad-48d6-ae9c-22e57039c8f4"/>
    <ds:schemaRef ds:uri="c3fad939-2c32-44a6-8411-8e8145449d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101</TotalTime>
  <Words>543</Words>
  <Application>Microsoft Office PowerPoint</Application>
  <PresentationFormat>Plačiaekranė</PresentationFormat>
  <Paragraphs>76</Paragraphs>
  <Slides>15</Slides>
  <Notes>2</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15</vt:i4>
      </vt:variant>
    </vt:vector>
  </HeadingPairs>
  <TitlesOfParts>
    <vt:vector size="20" baseType="lpstr">
      <vt:lpstr>Arial</vt:lpstr>
      <vt:lpstr>Calibri</vt:lpstr>
      <vt:lpstr>Calibri Light</vt:lpstr>
      <vt:lpstr>Franklin Gothic</vt:lpstr>
      <vt:lpstr>Office Theme</vt:lpstr>
      <vt:lpstr> ALYTAUS MIESTO TVARIOS PLĖTROS STRATEGIJA</vt:lpstr>
      <vt:lpstr>Kas yra tvarios miesto plėtros strategija?</vt:lpstr>
      <vt:lpstr>Alytaus miesto tvarios plėtros strategija</vt:lpstr>
      <vt:lpstr>„PowerPoint“ pateiktis</vt:lpstr>
      <vt:lpstr>„PowerPoint“ pateiktis</vt:lpstr>
      <vt:lpstr>„PowerPoint“ pateiktis</vt:lpstr>
      <vt:lpstr>„PowerPoint“ pateiktis</vt:lpstr>
      <vt:lpstr>„PowerPoint“ pateiktis</vt:lpstr>
      <vt:lpstr>Strategijos tikslas</vt:lpstr>
      <vt:lpstr>Iškelti uždaviniai</vt:lpstr>
      <vt:lpstr>Suplanuoti veiksmai</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Loreta Gaižiuvienė</cp:lastModifiedBy>
  <cp:revision>48</cp:revision>
  <dcterms:created xsi:type="dcterms:W3CDTF">2023-03-29T10:34:55Z</dcterms:created>
  <dcterms:modified xsi:type="dcterms:W3CDTF">2023-04-25T10:41:28Z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0x010100AA761E8F9226D3468FFDEF54A2FD02FB</vt:lpwstr>
  </property>
  <property fmtid="{D5CDD505-2E9C-101B-9397-08002B2CF9AE}" pid="3" name="MediaServiceImageTags">
    <vt:lpwstr/>
  </property>
</Properties>
</file>